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283" r:id="rId3"/>
    <p:sldId id="257" r:id="rId4"/>
    <p:sldId id="258" r:id="rId5"/>
    <p:sldId id="284" r:id="rId6"/>
    <p:sldId id="285" r:id="rId7"/>
    <p:sldId id="287" r:id="rId8"/>
    <p:sldId id="288" r:id="rId9"/>
    <p:sldId id="326" r:id="rId10"/>
    <p:sldId id="259" r:id="rId11"/>
    <p:sldId id="260" r:id="rId12"/>
    <p:sldId id="305" r:id="rId13"/>
    <p:sldId id="327" r:id="rId14"/>
    <p:sldId id="263" r:id="rId15"/>
    <p:sldId id="377" r:id="rId16"/>
    <p:sldId id="292" r:id="rId17"/>
    <p:sldId id="306" r:id="rId18"/>
    <p:sldId id="328" r:id="rId19"/>
    <p:sldId id="378" r:id="rId20"/>
    <p:sldId id="379" r:id="rId21"/>
    <p:sldId id="309" r:id="rId22"/>
    <p:sldId id="308" r:id="rId23"/>
    <p:sldId id="310" r:id="rId24"/>
    <p:sldId id="311" r:id="rId25"/>
    <p:sldId id="300" r:id="rId26"/>
    <p:sldId id="312" r:id="rId27"/>
    <p:sldId id="320" r:id="rId28"/>
    <p:sldId id="321" r:id="rId29"/>
    <p:sldId id="322" r:id="rId30"/>
    <p:sldId id="329" r:id="rId31"/>
    <p:sldId id="323" r:id="rId32"/>
    <p:sldId id="330" r:id="rId33"/>
    <p:sldId id="331" r:id="rId34"/>
    <p:sldId id="332" r:id="rId35"/>
    <p:sldId id="333" r:id="rId36"/>
    <p:sldId id="339" r:id="rId37"/>
    <p:sldId id="380" r:id="rId38"/>
    <p:sldId id="352" r:id="rId39"/>
    <p:sldId id="353" r:id="rId40"/>
    <p:sldId id="269" r:id="rId41"/>
    <p:sldId id="270" r:id="rId42"/>
    <p:sldId id="314" r:id="rId43"/>
    <p:sldId id="315" r:id="rId44"/>
    <p:sldId id="316" r:id="rId45"/>
    <p:sldId id="334" r:id="rId46"/>
    <p:sldId id="335" r:id="rId47"/>
    <p:sldId id="336" r:id="rId48"/>
    <p:sldId id="337" r:id="rId49"/>
    <p:sldId id="317" r:id="rId50"/>
    <p:sldId id="392" r:id="rId51"/>
    <p:sldId id="338" r:id="rId52"/>
    <p:sldId id="319" r:id="rId53"/>
    <p:sldId id="341" r:id="rId54"/>
    <p:sldId id="318" r:id="rId55"/>
    <p:sldId id="271" r:id="rId56"/>
    <p:sldId id="362" r:id="rId57"/>
    <p:sldId id="382" r:id="rId58"/>
    <p:sldId id="340" r:id="rId59"/>
    <p:sldId id="342" r:id="rId60"/>
    <p:sldId id="343" r:id="rId61"/>
    <p:sldId id="344" r:id="rId62"/>
    <p:sldId id="345" r:id="rId63"/>
    <p:sldId id="346" r:id="rId64"/>
    <p:sldId id="383" r:id="rId65"/>
    <p:sldId id="364" r:id="rId66"/>
    <p:sldId id="365" r:id="rId67"/>
    <p:sldId id="367" r:id="rId68"/>
    <p:sldId id="363" r:id="rId69"/>
    <p:sldId id="272" r:id="rId70"/>
    <p:sldId id="273" r:id="rId71"/>
    <p:sldId id="299" r:id="rId72"/>
    <p:sldId id="347" r:id="rId73"/>
    <p:sldId id="348" r:id="rId74"/>
    <p:sldId id="349" r:id="rId75"/>
    <p:sldId id="368" r:id="rId76"/>
    <p:sldId id="370" r:id="rId77"/>
    <p:sldId id="369" r:id="rId78"/>
    <p:sldId id="350" r:id="rId79"/>
    <p:sldId id="324" r:id="rId80"/>
    <p:sldId id="351" r:id="rId81"/>
    <p:sldId id="354" r:id="rId82"/>
    <p:sldId id="355" r:id="rId83"/>
    <p:sldId id="384" r:id="rId84"/>
    <p:sldId id="357" r:id="rId85"/>
    <p:sldId id="303" r:id="rId86"/>
    <p:sldId id="359" r:id="rId87"/>
    <p:sldId id="304" r:id="rId88"/>
    <p:sldId id="360" r:id="rId89"/>
    <p:sldId id="361" r:id="rId90"/>
    <p:sldId id="372" r:id="rId91"/>
    <p:sldId id="277" r:id="rId92"/>
    <p:sldId id="278" r:id="rId93"/>
    <p:sldId id="279" r:id="rId94"/>
    <p:sldId id="281" r:id="rId95"/>
    <p:sldId id="373" r:id="rId96"/>
    <p:sldId id="371" r:id="rId97"/>
    <p:sldId id="385" r:id="rId98"/>
    <p:sldId id="386" r:id="rId99"/>
    <p:sldId id="325" r:id="rId100"/>
    <p:sldId id="280" r:id="rId101"/>
    <p:sldId id="374" r:id="rId102"/>
    <p:sldId id="376" r:id="rId103"/>
    <p:sldId id="276" r:id="rId104"/>
    <p:sldId id="366" r:id="rId105"/>
    <p:sldId id="387" r:id="rId106"/>
    <p:sldId id="388" r:id="rId107"/>
    <p:sldId id="389" r:id="rId108"/>
    <p:sldId id="390" r:id="rId109"/>
    <p:sldId id="391" r:id="rId110"/>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76" autoAdjust="0"/>
  </p:normalViewPr>
  <p:slideViewPr>
    <p:cSldViewPr>
      <p:cViewPr varScale="1">
        <p:scale>
          <a:sx n="74" d="100"/>
          <a:sy n="74" d="100"/>
        </p:scale>
        <p:origin x="-1038" y="-90"/>
      </p:cViewPr>
      <p:guideLst>
        <p:guide orient="horz" pos="2160"/>
        <p:guide pos="2880"/>
      </p:guideLst>
    </p:cSldViewPr>
  </p:slideViewPr>
  <p:notesTextViewPr>
    <p:cViewPr>
      <p:scale>
        <a:sx n="1" d="1"/>
        <a:sy n="1" d="1"/>
      </p:scale>
      <p:origin x="0" y="0"/>
    </p:cViewPr>
  </p:notesTextViewPr>
  <p:sorterViewPr>
    <p:cViewPr>
      <p:scale>
        <a:sx n="100" d="100"/>
        <a:sy n="100" d="100"/>
      </p:scale>
      <p:origin x="0" y="192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6E331629-4051-4D2C-9564-EF60AC5AED5E}" type="datetimeFigureOut">
              <a:rPr lang="en-US" smtClean="0"/>
              <a:t>9/27/2012</a:t>
            </a:fld>
            <a:endParaRPr lang="en-US"/>
          </a:p>
        </p:txBody>
      </p:sp>
      <p:sp>
        <p:nvSpPr>
          <p:cNvPr id="4" name="Slide Image Placeholder 3"/>
          <p:cNvSpPr>
            <a:spLocks noGrp="1" noRot="1" noChangeAspect="1"/>
          </p:cNvSpPr>
          <p:nvPr>
            <p:ph type="sldImg" idx="2"/>
          </p:nvPr>
        </p:nvSpPr>
        <p:spPr>
          <a:xfrm>
            <a:off x="1196975" y="701675"/>
            <a:ext cx="4683125" cy="3511550"/>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447461"/>
            <a:ext cx="5661660" cy="4213384"/>
          </a:xfrm>
          <a:prstGeom prst="rect">
            <a:avLst/>
          </a:prstGeom>
        </p:spPr>
        <p:txBody>
          <a:bodyPr vert="horz" lIns="93936" tIns="46968" rIns="93936" bIns="4696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5A6D80FF-8F2C-48F7-9839-0CA65DD8A929}" type="slidenum">
              <a:rPr lang="en-US" smtClean="0"/>
              <a:t>‹#›</a:t>
            </a:fld>
            <a:endParaRPr lang="en-US"/>
          </a:p>
        </p:txBody>
      </p:sp>
    </p:spTree>
    <p:extLst>
      <p:ext uri="{BB962C8B-B14F-4D97-AF65-F5344CB8AC3E}">
        <p14:creationId xmlns:p14="http://schemas.microsoft.com/office/powerpoint/2010/main" val="38310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A6D80FF-8F2C-48F7-9839-0CA65DD8A929}" type="slidenum">
              <a:rPr lang="en-US" smtClean="0"/>
              <a:t>4</a:t>
            </a:fld>
            <a:endParaRPr lang="en-US"/>
          </a:p>
        </p:txBody>
      </p:sp>
    </p:spTree>
    <p:extLst>
      <p:ext uri="{BB962C8B-B14F-4D97-AF65-F5344CB8AC3E}">
        <p14:creationId xmlns:p14="http://schemas.microsoft.com/office/powerpoint/2010/main" val="3325562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D80FF-8F2C-48F7-9839-0CA65DD8A929}" type="slidenum">
              <a:rPr lang="en-US" smtClean="0"/>
              <a:t>8</a:t>
            </a:fld>
            <a:endParaRPr lang="en-US"/>
          </a:p>
        </p:txBody>
      </p:sp>
    </p:spTree>
    <p:extLst>
      <p:ext uri="{BB962C8B-B14F-4D97-AF65-F5344CB8AC3E}">
        <p14:creationId xmlns:p14="http://schemas.microsoft.com/office/powerpoint/2010/main" val="71318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D80FF-8F2C-48F7-9839-0CA65DD8A929}" type="slidenum">
              <a:rPr lang="en-US" smtClean="0"/>
              <a:t>67</a:t>
            </a:fld>
            <a:endParaRPr lang="en-US"/>
          </a:p>
        </p:txBody>
      </p:sp>
    </p:spTree>
    <p:extLst>
      <p:ext uri="{BB962C8B-B14F-4D97-AF65-F5344CB8AC3E}">
        <p14:creationId xmlns:p14="http://schemas.microsoft.com/office/powerpoint/2010/main" val="200238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EDF65B-4136-4A68-B000-B8B9EA9DA3DA}" type="datetimeFigureOut">
              <a:rPr lang="en-US" smtClean="0"/>
              <a:t>9/27/2012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6509E-5F85-4E35-B262-F6A49BC6908B}" type="slidenum">
              <a:rPr lang="en-US" smtClean="0"/>
              <a:t>‹#›</a:t>
            </a:fld>
            <a:endParaRPr lang="en-US"/>
          </a:p>
        </p:txBody>
      </p:sp>
    </p:spTree>
    <p:extLst>
      <p:ext uri="{BB962C8B-B14F-4D97-AF65-F5344CB8AC3E}">
        <p14:creationId xmlns:p14="http://schemas.microsoft.com/office/powerpoint/2010/main" val="369843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EDF65B-4136-4A68-B000-B8B9EA9DA3DA}" type="datetimeFigureOut">
              <a:rPr lang="en-US" smtClean="0"/>
              <a:t>9/27/2012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6509E-5F85-4E35-B262-F6A49BC6908B}" type="slidenum">
              <a:rPr lang="en-US" smtClean="0"/>
              <a:t>‹#›</a:t>
            </a:fld>
            <a:endParaRPr lang="en-US"/>
          </a:p>
        </p:txBody>
      </p:sp>
    </p:spTree>
    <p:extLst>
      <p:ext uri="{BB962C8B-B14F-4D97-AF65-F5344CB8AC3E}">
        <p14:creationId xmlns:p14="http://schemas.microsoft.com/office/powerpoint/2010/main" val="164958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EDF65B-4136-4A68-B000-B8B9EA9DA3DA}" type="datetimeFigureOut">
              <a:rPr lang="en-US" smtClean="0"/>
              <a:t>9/27/2012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6509E-5F85-4E35-B262-F6A49BC6908B}" type="slidenum">
              <a:rPr lang="en-US" smtClean="0"/>
              <a:t>‹#›</a:t>
            </a:fld>
            <a:endParaRPr lang="en-US"/>
          </a:p>
        </p:txBody>
      </p:sp>
    </p:spTree>
    <p:extLst>
      <p:ext uri="{BB962C8B-B14F-4D97-AF65-F5344CB8AC3E}">
        <p14:creationId xmlns:p14="http://schemas.microsoft.com/office/powerpoint/2010/main" val="357195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EDF65B-4136-4A68-B000-B8B9EA9DA3DA}" type="datetimeFigureOut">
              <a:rPr lang="en-US" smtClean="0"/>
              <a:t>9/27/2012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6509E-5F85-4E35-B262-F6A49BC6908B}" type="slidenum">
              <a:rPr lang="en-US" smtClean="0"/>
              <a:t>‹#›</a:t>
            </a:fld>
            <a:endParaRPr lang="en-US"/>
          </a:p>
        </p:txBody>
      </p:sp>
    </p:spTree>
    <p:extLst>
      <p:ext uri="{BB962C8B-B14F-4D97-AF65-F5344CB8AC3E}">
        <p14:creationId xmlns:p14="http://schemas.microsoft.com/office/powerpoint/2010/main" val="2141503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EDF65B-4136-4A68-B000-B8B9EA9DA3DA}" type="datetimeFigureOut">
              <a:rPr lang="en-US" smtClean="0"/>
              <a:t>9/27/2012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6509E-5F85-4E35-B262-F6A49BC6908B}" type="slidenum">
              <a:rPr lang="en-US" smtClean="0"/>
              <a:t>‹#›</a:t>
            </a:fld>
            <a:endParaRPr lang="en-US"/>
          </a:p>
        </p:txBody>
      </p:sp>
    </p:spTree>
    <p:extLst>
      <p:ext uri="{BB962C8B-B14F-4D97-AF65-F5344CB8AC3E}">
        <p14:creationId xmlns:p14="http://schemas.microsoft.com/office/powerpoint/2010/main" val="793580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EDF65B-4136-4A68-B000-B8B9EA9DA3DA}" type="datetimeFigureOut">
              <a:rPr lang="en-US" smtClean="0"/>
              <a:t>9/27/2012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6509E-5F85-4E35-B262-F6A49BC6908B}" type="slidenum">
              <a:rPr lang="en-US" smtClean="0"/>
              <a:t>‹#›</a:t>
            </a:fld>
            <a:endParaRPr lang="en-US"/>
          </a:p>
        </p:txBody>
      </p:sp>
    </p:spTree>
    <p:extLst>
      <p:ext uri="{BB962C8B-B14F-4D97-AF65-F5344CB8AC3E}">
        <p14:creationId xmlns:p14="http://schemas.microsoft.com/office/powerpoint/2010/main" val="419281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EDF65B-4136-4A68-B000-B8B9EA9DA3DA}" type="datetimeFigureOut">
              <a:rPr lang="en-US" smtClean="0"/>
              <a:t>9/27/2012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6509E-5F85-4E35-B262-F6A49BC6908B}" type="slidenum">
              <a:rPr lang="en-US" smtClean="0"/>
              <a:t>‹#›</a:t>
            </a:fld>
            <a:endParaRPr lang="en-US"/>
          </a:p>
        </p:txBody>
      </p:sp>
    </p:spTree>
    <p:extLst>
      <p:ext uri="{BB962C8B-B14F-4D97-AF65-F5344CB8AC3E}">
        <p14:creationId xmlns:p14="http://schemas.microsoft.com/office/powerpoint/2010/main" val="591013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EDF65B-4136-4A68-B000-B8B9EA9DA3DA}" type="datetimeFigureOut">
              <a:rPr lang="en-US" smtClean="0"/>
              <a:t>9/27/2012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6509E-5F85-4E35-B262-F6A49BC6908B}" type="slidenum">
              <a:rPr lang="en-US" smtClean="0"/>
              <a:t>‹#›</a:t>
            </a:fld>
            <a:endParaRPr lang="en-US"/>
          </a:p>
        </p:txBody>
      </p:sp>
    </p:spTree>
    <p:extLst>
      <p:ext uri="{BB962C8B-B14F-4D97-AF65-F5344CB8AC3E}">
        <p14:creationId xmlns:p14="http://schemas.microsoft.com/office/powerpoint/2010/main" val="195107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EDF65B-4136-4A68-B000-B8B9EA9DA3DA}" type="datetimeFigureOut">
              <a:rPr lang="en-US" smtClean="0"/>
              <a:t>9/27/2012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6509E-5F85-4E35-B262-F6A49BC6908B}" type="slidenum">
              <a:rPr lang="en-US" smtClean="0"/>
              <a:t>‹#›</a:t>
            </a:fld>
            <a:endParaRPr lang="en-US"/>
          </a:p>
        </p:txBody>
      </p:sp>
    </p:spTree>
    <p:extLst>
      <p:ext uri="{BB962C8B-B14F-4D97-AF65-F5344CB8AC3E}">
        <p14:creationId xmlns:p14="http://schemas.microsoft.com/office/powerpoint/2010/main" val="3744465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EDF65B-4136-4A68-B000-B8B9EA9DA3DA}" type="datetimeFigureOut">
              <a:rPr lang="en-US" smtClean="0"/>
              <a:t>9/27/2012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6509E-5F85-4E35-B262-F6A49BC6908B}" type="slidenum">
              <a:rPr lang="en-US" smtClean="0"/>
              <a:t>‹#›</a:t>
            </a:fld>
            <a:endParaRPr lang="en-US"/>
          </a:p>
        </p:txBody>
      </p:sp>
    </p:spTree>
    <p:extLst>
      <p:ext uri="{BB962C8B-B14F-4D97-AF65-F5344CB8AC3E}">
        <p14:creationId xmlns:p14="http://schemas.microsoft.com/office/powerpoint/2010/main" val="3156417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EDF65B-4136-4A68-B000-B8B9EA9DA3DA}" type="datetimeFigureOut">
              <a:rPr lang="en-US" smtClean="0"/>
              <a:t>9/27/2012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6509E-5F85-4E35-B262-F6A49BC6908B}" type="slidenum">
              <a:rPr lang="en-US" smtClean="0"/>
              <a:t>‹#›</a:t>
            </a:fld>
            <a:endParaRPr lang="en-US"/>
          </a:p>
        </p:txBody>
      </p:sp>
    </p:spTree>
    <p:extLst>
      <p:ext uri="{BB962C8B-B14F-4D97-AF65-F5344CB8AC3E}">
        <p14:creationId xmlns:p14="http://schemas.microsoft.com/office/powerpoint/2010/main" val="772786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EDF65B-4136-4A68-B000-B8B9EA9DA3DA}" type="datetimeFigureOut">
              <a:rPr lang="en-US" smtClean="0"/>
              <a:t>9/27/2012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C6509E-5F85-4E35-B262-F6A49BC6908B}" type="slidenum">
              <a:rPr lang="en-US" smtClean="0"/>
              <a:t>‹#›</a:t>
            </a:fld>
            <a:endParaRPr lang="en-US"/>
          </a:p>
        </p:txBody>
      </p:sp>
    </p:spTree>
    <p:extLst>
      <p:ext uri="{BB962C8B-B14F-4D97-AF65-F5344CB8AC3E}">
        <p14:creationId xmlns:p14="http://schemas.microsoft.com/office/powerpoint/2010/main" val="2753258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mailto:Jennifer.Sweet@ftw.usda.gov"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129.79.145.13/ArcGIS/rest/services/Maps/Weather/MapServer" TargetMode="External"/><Relationship Id="rId2" Type="http://schemas.openxmlformats.org/officeDocument/2006/relationships/hyperlink" Target="http://gis.srh.noaa.gov/ArcGIS/rest/services" TargetMode="External"/><Relationship Id="rId1" Type="http://schemas.openxmlformats.org/officeDocument/2006/relationships/slideLayout" Target="../slideLayouts/slideLayout2.xml"/><Relationship Id="rId5" Type="http://schemas.openxmlformats.org/officeDocument/2006/relationships/hyperlink" Target="http://www.geocommunicator.gov/ArcGIS/rest/services/" TargetMode="External"/><Relationship Id="rId4" Type="http://schemas.openxmlformats.org/officeDocument/2006/relationships/hyperlink" Target="http://services.nationalmap.gov/ArcGIS/rest/servic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atialreference.org/ref/epsg/4269/html/"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mailto:Jennifer.Sweet@ftw.usda.gov"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datagateway.nrcs.usda.gov/" TargetMode="External"/><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ngmcgp.ftw.nrcs.usda.gov/ArcGIS/rest/services/" TargetMode="External"/><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imageserver1.ftw.nrcs.usda.gov/ArcGIS/rest/services" TargetMode="External"/><Relationship Id="rId2" Type="http://schemas.openxmlformats.org/officeDocument/2006/relationships/hyperlink" Target="http://gdwweb1.ftw.nrcs.usda.gov/ArcGIS/rest/services" TargetMode="External"/><Relationship Id="rId1" Type="http://schemas.openxmlformats.org/officeDocument/2006/relationships/slideLayout" Target="../slideLayouts/slideLayout2.xml"/><Relationship Id="rId4" Type="http://schemas.openxmlformats.org/officeDocument/2006/relationships/hyperlink" Target="http://imageserver2.ftw.nrcs.usda.gov/ArcGIS/rest/service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 Id="rId4" Type="http://schemas.openxmlformats.org/officeDocument/2006/relationships/image" Target="../media/image49.jp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ncgcweb.ftw.nrcs.usda.gov/geoportal/catalog/main/home.page"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3.jp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2.jp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2.jp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2.jp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explore.data.gov/Federal-Government-Finances-and-Employment/Federal-Data-Center-Consolidation-Initiative-FDCCI/d5wm-4c37"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www.ocio.usda.gov/nitc/index.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ahoma" pitchFamily="34" charset="0"/>
                <a:ea typeface="Tahoma" pitchFamily="34" charset="0"/>
                <a:cs typeface="Tahoma" pitchFamily="34" charset="0"/>
              </a:rPr>
              <a:t>Web Services</a:t>
            </a:r>
            <a:endParaRPr lang="en-US" dirty="0">
              <a:latin typeface="Tahoma" pitchFamily="34" charset="0"/>
              <a:ea typeface="Tahoma" pitchFamily="34" charset="0"/>
              <a:cs typeface="Tahoma" pitchFamily="34" charset="0"/>
            </a:endParaRPr>
          </a:p>
        </p:txBody>
      </p:sp>
      <p:sp>
        <p:nvSpPr>
          <p:cNvPr id="3" name="Subtitle 2"/>
          <p:cNvSpPr>
            <a:spLocks noGrp="1"/>
          </p:cNvSpPr>
          <p:nvPr>
            <p:ph type="subTitle" idx="1"/>
          </p:nvPr>
        </p:nvSpPr>
        <p:spPr>
          <a:xfrm>
            <a:off x="685800" y="3962400"/>
            <a:ext cx="7848600" cy="1752600"/>
          </a:xfrm>
        </p:spPr>
        <p:txBody>
          <a:bodyPr/>
          <a:lstStyle/>
          <a:p>
            <a:r>
              <a:rPr lang="en-US" dirty="0" smtClean="0">
                <a:latin typeface="Tahoma" pitchFamily="34" charset="0"/>
                <a:ea typeface="Tahoma" pitchFamily="34" charset="0"/>
                <a:cs typeface="Tahoma" pitchFamily="34" charset="0"/>
              </a:rPr>
              <a:t>National Geospatial Management Center (NGMC)</a:t>
            </a:r>
          </a:p>
          <a:p>
            <a:r>
              <a:rPr lang="en-US" dirty="0" smtClean="0">
                <a:latin typeface="Tahoma" pitchFamily="34" charset="0"/>
                <a:ea typeface="Tahoma" pitchFamily="34" charset="0"/>
                <a:cs typeface="Tahoma" pitchFamily="34" charset="0"/>
              </a:rPr>
              <a:t>September 27, 2012</a:t>
            </a:r>
            <a:endParaRPr 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920655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SOAP</a:t>
            </a:r>
            <a:endParaRPr lang="en-US" dirty="0"/>
          </a:p>
        </p:txBody>
      </p:sp>
      <p:sp>
        <p:nvSpPr>
          <p:cNvPr id="3" name="Content Placeholder 2"/>
          <p:cNvSpPr>
            <a:spLocks noGrp="1"/>
          </p:cNvSpPr>
          <p:nvPr>
            <p:ph idx="1"/>
          </p:nvPr>
        </p:nvSpPr>
        <p:spPr/>
        <p:txBody>
          <a:bodyPr>
            <a:normAutofit/>
          </a:bodyPr>
          <a:lstStyle/>
          <a:p>
            <a:r>
              <a:rPr lang="en-US" dirty="0" smtClean="0"/>
              <a:t>Simple Object Access Protocol (SOAP) is a  specification to exchange information using Extensible Markup Language (XML).</a:t>
            </a:r>
          </a:p>
          <a:p>
            <a:r>
              <a:rPr lang="en-US" dirty="0" smtClean="0"/>
              <a:t>Advantages: versatile, uses HTTP to tunnel through firewalls.</a:t>
            </a:r>
          </a:p>
          <a:p>
            <a:r>
              <a:rPr lang="en-US" dirty="0" smtClean="0"/>
              <a:t>Disadvantages: slower.</a:t>
            </a:r>
            <a:endParaRPr lang="en-US" dirty="0"/>
          </a:p>
        </p:txBody>
      </p:sp>
    </p:spTree>
    <p:extLst>
      <p:ext uri="{BB962C8B-B14F-4D97-AF65-F5344CB8AC3E}">
        <p14:creationId xmlns:p14="http://schemas.microsoft.com/office/powerpoint/2010/main" val="20386490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Cloud?</a:t>
            </a:r>
            <a:endParaRPr lang="en-US" dirty="0"/>
          </a:p>
        </p:txBody>
      </p:sp>
      <p:sp>
        <p:nvSpPr>
          <p:cNvPr id="3" name="Content Placeholder 2"/>
          <p:cNvSpPr>
            <a:spLocks noGrp="1"/>
          </p:cNvSpPr>
          <p:nvPr>
            <p:ph idx="1"/>
          </p:nvPr>
        </p:nvSpPr>
        <p:spPr/>
        <p:txBody>
          <a:bodyPr/>
          <a:lstStyle/>
          <a:p>
            <a:r>
              <a:rPr lang="en-US" dirty="0" smtClean="0"/>
              <a:t>The use of hardware and software resources that are delivered as a service over a network, usually the Internet.</a:t>
            </a:r>
          </a:p>
          <a:p>
            <a:r>
              <a:rPr lang="en-US" dirty="0" smtClean="0"/>
              <a:t>Clouds usually use REST-based APIs.</a:t>
            </a:r>
          </a:p>
          <a:p>
            <a:r>
              <a:rPr lang="en-US" dirty="0" smtClean="0"/>
              <a:t>Several types of cost models.</a:t>
            </a:r>
          </a:p>
          <a:p>
            <a:r>
              <a:rPr lang="en-US" dirty="0" smtClean="0"/>
              <a:t>Commercial vendors usually provide only racked storage and the customer provides much of the other services.</a:t>
            </a:r>
          </a:p>
          <a:p>
            <a:endParaRPr lang="en-US" dirty="0"/>
          </a:p>
        </p:txBody>
      </p:sp>
    </p:spTree>
    <p:extLst>
      <p:ext uri="{BB962C8B-B14F-4D97-AF65-F5344CB8AC3E}">
        <p14:creationId xmlns:p14="http://schemas.microsoft.com/office/powerpoint/2010/main" val="326592943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a:t>
            </a:r>
            <a:endParaRPr lang="en-US" dirty="0"/>
          </a:p>
        </p:txBody>
      </p:sp>
      <p:sp>
        <p:nvSpPr>
          <p:cNvPr id="3" name="Content Placeholder 2"/>
          <p:cNvSpPr>
            <a:spLocks noGrp="1"/>
          </p:cNvSpPr>
          <p:nvPr>
            <p:ph idx="1"/>
          </p:nvPr>
        </p:nvSpPr>
        <p:spPr/>
        <p:txBody>
          <a:bodyPr>
            <a:normAutofit/>
          </a:bodyPr>
          <a:lstStyle/>
          <a:p>
            <a:r>
              <a:rPr lang="en-US" dirty="0" smtClean="0"/>
              <a:t>Cloud services require:</a:t>
            </a:r>
          </a:p>
          <a:p>
            <a:pPr lvl="1"/>
            <a:r>
              <a:rPr lang="en-US" dirty="0" smtClean="0"/>
              <a:t>Storage pricing</a:t>
            </a:r>
          </a:p>
          <a:p>
            <a:pPr lvl="1"/>
            <a:r>
              <a:rPr lang="en-US" dirty="0" smtClean="0"/>
              <a:t>Data transfer pricing:</a:t>
            </a:r>
          </a:p>
          <a:p>
            <a:pPr lvl="2"/>
            <a:r>
              <a:rPr lang="en-US" dirty="0" smtClean="0"/>
              <a:t>Adding NAIP 2013, new </a:t>
            </a:r>
            <a:r>
              <a:rPr lang="en-US" dirty="0" err="1" smtClean="0"/>
              <a:t>LiDAR</a:t>
            </a:r>
            <a:r>
              <a:rPr lang="en-US" dirty="0" smtClean="0"/>
              <a:t> data, etc.</a:t>
            </a:r>
          </a:p>
          <a:p>
            <a:pPr lvl="2"/>
            <a:r>
              <a:rPr lang="en-US" dirty="0" smtClean="0"/>
              <a:t>Data are not static</a:t>
            </a:r>
          </a:p>
          <a:p>
            <a:pPr lvl="1"/>
            <a:r>
              <a:rPr lang="en-US" dirty="0" smtClean="0"/>
              <a:t>Backing up the data</a:t>
            </a:r>
          </a:p>
          <a:p>
            <a:pPr lvl="1"/>
            <a:r>
              <a:rPr lang="en-US" dirty="0" smtClean="0"/>
              <a:t>Who patches for Security vulnerabilities?</a:t>
            </a:r>
          </a:p>
          <a:p>
            <a:pPr lvl="1"/>
            <a:r>
              <a:rPr lang="en-US" dirty="0" smtClean="0"/>
              <a:t>Not an inclusive list</a:t>
            </a:r>
            <a:endParaRPr lang="en-US" dirty="0"/>
          </a:p>
        </p:txBody>
      </p:sp>
    </p:spTree>
    <p:extLst>
      <p:ext uri="{BB962C8B-B14F-4D97-AF65-F5344CB8AC3E}">
        <p14:creationId xmlns:p14="http://schemas.microsoft.com/office/powerpoint/2010/main" val="25259297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Exercise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Amazon pricing </a:t>
            </a:r>
          </a:p>
          <a:p>
            <a:pPr lvl="1"/>
            <a:r>
              <a:rPr lang="en-US" dirty="0" smtClean="0"/>
              <a:t>First TB/month $0.125 per GB</a:t>
            </a:r>
          </a:p>
          <a:p>
            <a:pPr lvl="1"/>
            <a:r>
              <a:rPr lang="en-US" dirty="0" smtClean="0"/>
              <a:t>Next 49 TB/month $0.110 per GB</a:t>
            </a:r>
          </a:p>
          <a:p>
            <a:r>
              <a:rPr lang="en-US" dirty="0" smtClean="0"/>
              <a:t>NITC pricing</a:t>
            </a:r>
          </a:p>
          <a:p>
            <a:pPr lvl="1"/>
            <a:r>
              <a:rPr lang="en-US" dirty="0" smtClean="0"/>
              <a:t> $0.88/month per GB</a:t>
            </a:r>
          </a:p>
          <a:p>
            <a:r>
              <a:rPr lang="en-US" dirty="0" smtClean="0"/>
              <a:t>1 TB = 1024 GB</a:t>
            </a:r>
          </a:p>
          <a:p>
            <a:r>
              <a:rPr lang="en-US" dirty="0" smtClean="0"/>
              <a:t>4 TB of NAIP = 4096 GB</a:t>
            </a:r>
          </a:p>
          <a:p>
            <a:pPr lvl="1"/>
            <a:r>
              <a:rPr lang="en-US" dirty="0" smtClean="0"/>
              <a:t>1024 * $0.125 + 3072 * $0.110 = $466/month * 12 = $5591/year (Amazon)</a:t>
            </a:r>
          </a:p>
          <a:p>
            <a:pPr lvl="1"/>
            <a:r>
              <a:rPr lang="en-US" dirty="0" smtClean="0"/>
              <a:t>4096 GB * $0.88 = $3604/month * 12 =  $43238/year (NITC)</a:t>
            </a:r>
            <a:endParaRPr lang="en-US" dirty="0"/>
          </a:p>
        </p:txBody>
      </p:sp>
    </p:spTree>
    <p:extLst>
      <p:ext uri="{BB962C8B-B14F-4D97-AF65-F5344CB8AC3E}">
        <p14:creationId xmlns:p14="http://schemas.microsoft.com/office/powerpoint/2010/main" val="209241262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Exercise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4 TB NAIP + 4 TB NAIP CIR + 6 TB </a:t>
            </a:r>
            <a:r>
              <a:rPr lang="en-US" dirty="0" err="1" smtClean="0"/>
              <a:t>LiDAR</a:t>
            </a:r>
            <a:r>
              <a:rPr lang="en-US" dirty="0" smtClean="0"/>
              <a:t> = 14,336 GB * $0.110 = $1,576/month * 12 = $18,912/year</a:t>
            </a:r>
          </a:p>
          <a:p>
            <a:r>
              <a:rPr lang="en-US" dirty="0" smtClean="0"/>
              <a:t>14,336 GB * $0.88 = $12,615/month * 12 = $151,388/year</a:t>
            </a:r>
          </a:p>
          <a:p>
            <a:r>
              <a:rPr lang="en-US" dirty="0" smtClean="0"/>
              <a:t>14 TB is not all the data!</a:t>
            </a:r>
          </a:p>
          <a:p>
            <a:r>
              <a:rPr lang="en-US" dirty="0" smtClean="0"/>
              <a:t>This is only the storage cost and does not include other costs.</a:t>
            </a:r>
          </a:p>
          <a:p>
            <a:r>
              <a:rPr lang="en-US" dirty="0" smtClean="0"/>
              <a:t>Please note that these prices change regularly and were accurate as I knew them on 9/27/2012.  Prices may be different tomorrow.</a:t>
            </a:r>
            <a:endParaRPr lang="en-US" dirty="0"/>
          </a:p>
        </p:txBody>
      </p:sp>
    </p:spTree>
    <p:extLst>
      <p:ext uri="{BB962C8B-B14F-4D97-AF65-F5344CB8AC3E}">
        <p14:creationId xmlns:p14="http://schemas.microsoft.com/office/powerpoint/2010/main" val="209912335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Map from Services</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0" y="1905000"/>
            <a:ext cx="2409825" cy="1219200"/>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287006"/>
            <a:ext cx="4038600" cy="3152351"/>
          </a:xfrm>
        </p:spPr>
      </p:pic>
      <p:sp>
        <p:nvSpPr>
          <p:cNvPr id="7" name="Rectangle 6"/>
          <p:cNvSpPr/>
          <p:nvPr/>
        </p:nvSpPr>
        <p:spPr>
          <a:xfrm>
            <a:off x="762000" y="2362200"/>
            <a:ext cx="1447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43800" y="2476500"/>
            <a:ext cx="914400" cy="800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ular Callout 8"/>
          <p:cNvSpPr/>
          <p:nvPr/>
        </p:nvSpPr>
        <p:spPr>
          <a:xfrm>
            <a:off x="1485900" y="3505200"/>
            <a:ext cx="914400" cy="612648"/>
          </a:xfrm>
          <a:prstGeom prst="wedgeRoundRectCallout">
            <a:avLst>
              <a:gd name="adj1" fmla="val 13691"/>
              <a:gd name="adj2" fmla="val -23423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Select Add </a:t>
            </a:r>
            <a:r>
              <a:rPr lang="en-US" sz="1200" dirty="0" err="1" smtClean="0"/>
              <a:t>Basemap</a:t>
            </a:r>
            <a:endParaRPr lang="en-US" sz="1200" dirty="0"/>
          </a:p>
        </p:txBody>
      </p:sp>
      <p:sp>
        <p:nvSpPr>
          <p:cNvPr id="10" name="Rounded Rectangular Callout 9"/>
          <p:cNvSpPr/>
          <p:nvPr/>
        </p:nvSpPr>
        <p:spPr>
          <a:xfrm>
            <a:off x="7848600" y="1447800"/>
            <a:ext cx="914400" cy="612648"/>
          </a:xfrm>
          <a:prstGeom prst="wedgeRoundRectCallout">
            <a:avLst>
              <a:gd name="adj1" fmla="val -22024"/>
              <a:gd name="adj2" fmla="val 12646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Select Imagery</a:t>
            </a:r>
            <a:endParaRPr lang="en-US" sz="1200" dirty="0"/>
          </a:p>
        </p:txBody>
      </p:sp>
      <p:sp>
        <p:nvSpPr>
          <p:cNvPr id="11" name="Rounded Rectangular Callout 10"/>
          <p:cNvSpPr/>
          <p:nvPr/>
        </p:nvSpPr>
        <p:spPr>
          <a:xfrm>
            <a:off x="7086600" y="5635752"/>
            <a:ext cx="914400" cy="612648"/>
          </a:xfrm>
          <a:prstGeom prst="wedgeRoundRectCallout">
            <a:avLst>
              <a:gd name="adj1" fmla="val 38691"/>
              <a:gd name="adj2" fmla="val -10274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Click Add</a:t>
            </a:r>
            <a:endParaRPr lang="en-US" sz="1200" dirty="0"/>
          </a:p>
        </p:txBody>
      </p:sp>
    </p:spTree>
    <p:extLst>
      <p:ext uri="{BB962C8B-B14F-4D97-AF65-F5344CB8AC3E}">
        <p14:creationId xmlns:p14="http://schemas.microsoft.com/office/powerpoint/2010/main" val="14317770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Map from Services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527" y="1600200"/>
            <a:ext cx="5968946" cy="4525963"/>
          </a:xfrm>
        </p:spPr>
      </p:pic>
    </p:spTree>
    <p:extLst>
      <p:ext uri="{BB962C8B-B14F-4D97-AF65-F5344CB8AC3E}">
        <p14:creationId xmlns:p14="http://schemas.microsoft.com/office/powerpoint/2010/main" val="3437626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Map from Services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527" y="1600200"/>
            <a:ext cx="5968946" cy="4525963"/>
          </a:xfrm>
        </p:spPr>
      </p:pic>
      <p:sp>
        <p:nvSpPr>
          <p:cNvPr id="5" name="Rounded Rectangular Callout 4"/>
          <p:cNvSpPr/>
          <p:nvPr/>
        </p:nvSpPr>
        <p:spPr>
          <a:xfrm>
            <a:off x="304800" y="1600200"/>
            <a:ext cx="1143000" cy="1524000"/>
          </a:xfrm>
          <a:prstGeom prst="wedgeRoundRectCallout">
            <a:avLst>
              <a:gd name="adj1" fmla="val 72500"/>
              <a:gd name="adj2" fmla="val 1321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Turned on Boundaries and Places</a:t>
            </a:r>
            <a:endParaRPr lang="en-US" sz="1200" dirty="0"/>
          </a:p>
        </p:txBody>
      </p:sp>
      <p:sp>
        <p:nvSpPr>
          <p:cNvPr id="6" name="Rounded Rectangular Callout 5"/>
          <p:cNvSpPr/>
          <p:nvPr/>
        </p:nvSpPr>
        <p:spPr>
          <a:xfrm>
            <a:off x="1905000" y="3657600"/>
            <a:ext cx="914400" cy="1524000"/>
          </a:xfrm>
          <a:prstGeom prst="wedgeRoundRectCallout">
            <a:avLst>
              <a:gd name="adj1" fmla="val 191072"/>
              <a:gd name="adj2" fmla="val -464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I zoomed in while you weren’t looking.</a:t>
            </a:r>
            <a:endParaRPr lang="en-US" sz="1200" dirty="0"/>
          </a:p>
        </p:txBody>
      </p:sp>
    </p:spTree>
    <p:extLst>
      <p:ext uri="{BB962C8B-B14F-4D97-AF65-F5344CB8AC3E}">
        <p14:creationId xmlns:p14="http://schemas.microsoft.com/office/powerpoint/2010/main" val="17046822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Map from Services</a:t>
            </a:r>
            <a:endParaRPr lang="en-US" dirty="0"/>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19600" y="2438400"/>
            <a:ext cx="4038600" cy="2612162"/>
          </a:xfrm>
        </p:spPr>
      </p:pic>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19200" y="2057400"/>
            <a:ext cx="2409825" cy="1219200"/>
          </a:xfrm>
        </p:spPr>
      </p:pic>
      <p:sp>
        <p:nvSpPr>
          <p:cNvPr id="12" name="Rectangle 11"/>
          <p:cNvSpPr/>
          <p:nvPr/>
        </p:nvSpPr>
        <p:spPr>
          <a:xfrm>
            <a:off x="1219200" y="2743200"/>
            <a:ext cx="2133600" cy="304800"/>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Rectangle 12"/>
          <p:cNvSpPr/>
          <p:nvPr/>
        </p:nvSpPr>
        <p:spPr>
          <a:xfrm>
            <a:off x="6019800" y="3505200"/>
            <a:ext cx="228600" cy="152400"/>
          </a:xfrm>
          <a:prstGeom prst="rect">
            <a:avLst/>
          </a:prstGeom>
          <a:noFill/>
          <a:ln>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ounded Rectangular Callout 13"/>
          <p:cNvSpPr/>
          <p:nvPr/>
        </p:nvSpPr>
        <p:spPr>
          <a:xfrm>
            <a:off x="838200" y="3505200"/>
            <a:ext cx="1752600" cy="612648"/>
          </a:xfrm>
          <a:prstGeom prst="wedgeRoundRectCallout">
            <a:avLst>
              <a:gd name="adj1" fmla="val 37552"/>
              <a:gd name="adj2" fmla="val -13295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Select Add Data from ArcGIS Online</a:t>
            </a:r>
            <a:endParaRPr lang="en-US" sz="1200" dirty="0"/>
          </a:p>
        </p:txBody>
      </p:sp>
      <p:sp>
        <p:nvSpPr>
          <p:cNvPr id="15" name="Rounded Rectangular Callout 14"/>
          <p:cNvSpPr/>
          <p:nvPr/>
        </p:nvSpPr>
        <p:spPr>
          <a:xfrm>
            <a:off x="3352800" y="3351276"/>
            <a:ext cx="914400" cy="612648"/>
          </a:xfrm>
          <a:prstGeom prst="wedgeRoundRectCallout">
            <a:avLst>
              <a:gd name="adj1" fmla="val 227976"/>
              <a:gd name="adj2" fmla="val -1390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Click Add</a:t>
            </a:r>
            <a:endParaRPr lang="en-US" sz="1200" dirty="0"/>
          </a:p>
        </p:txBody>
      </p:sp>
      <p:sp>
        <p:nvSpPr>
          <p:cNvPr id="3" name="Rounded Rectangular Callout 2"/>
          <p:cNvSpPr/>
          <p:nvPr/>
        </p:nvSpPr>
        <p:spPr>
          <a:xfrm>
            <a:off x="5562600" y="1676400"/>
            <a:ext cx="914400" cy="612648"/>
          </a:xfrm>
          <a:prstGeom prst="wedgeRoundRectCallout">
            <a:avLst>
              <a:gd name="adj1" fmla="val -43974"/>
              <a:gd name="adj2" fmla="val 9087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Searched for soils</a:t>
            </a:r>
            <a:endParaRPr lang="en-US" sz="1200" dirty="0"/>
          </a:p>
        </p:txBody>
      </p:sp>
      <p:sp>
        <p:nvSpPr>
          <p:cNvPr id="4" name="Rectangle 3"/>
          <p:cNvSpPr/>
          <p:nvPr/>
        </p:nvSpPr>
        <p:spPr>
          <a:xfrm>
            <a:off x="5486400" y="2590800"/>
            <a:ext cx="228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303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Map from Services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496885"/>
            <a:ext cx="5968946" cy="4525963"/>
          </a:xfrm>
        </p:spPr>
      </p:pic>
      <p:sp>
        <p:nvSpPr>
          <p:cNvPr id="5" name="Rectangle 4"/>
          <p:cNvSpPr/>
          <p:nvPr/>
        </p:nvSpPr>
        <p:spPr>
          <a:xfrm>
            <a:off x="2024743" y="2362200"/>
            <a:ext cx="1143000" cy="1905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2139043" y="4797552"/>
            <a:ext cx="914400" cy="612648"/>
          </a:xfrm>
          <a:prstGeom prst="wedgeRoundRectCallout">
            <a:avLst>
              <a:gd name="adj1" fmla="val 92262"/>
              <a:gd name="adj2" fmla="val 1274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Zoomed in a little more</a:t>
            </a:r>
            <a:endParaRPr lang="en-US" sz="1200" dirty="0"/>
          </a:p>
        </p:txBody>
      </p:sp>
      <p:sp>
        <p:nvSpPr>
          <p:cNvPr id="7" name="Rounded Rectangular Callout 6"/>
          <p:cNvSpPr/>
          <p:nvPr/>
        </p:nvSpPr>
        <p:spPr>
          <a:xfrm>
            <a:off x="533400" y="2133600"/>
            <a:ext cx="1219200" cy="1752600"/>
          </a:xfrm>
          <a:prstGeom prst="wedgeRoundRectCallout">
            <a:avLst>
              <a:gd name="adj1" fmla="val 85417"/>
              <a:gd name="adj2" fmla="val -1451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Added a Soils service from ESRI that displays the Dominant Order</a:t>
            </a:r>
            <a:endParaRPr lang="en-US" sz="1200" dirty="0"/>
          </a:p>
        </p:txBody>
      </p:sp>
      <p:sp>
        <p:nvSpPr>
          <p:cNvPr id="8" name="Rounded Rectangular Callout 7"/>
          <p:cNvSpPr/>
          <p:nvPr/>
        </p:nvSpPr>
        <p:spPr>
          <a:xfrm>
            <a:off x="7848600" y="1752600"/>
            <a:ext cx="1295400" cy="2667000"/>
          </a:xfrm>
          <a:prstGeom prst="wedgeRoundRectCallout">
            <a:avLst>
              <a:gd name="adj1" fmla="val -192682"/>
              <a:gd name="adj2" fmla="val 3923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The Fort Worth Federal Center Building 23 National Geospatial Management Center.</a:t>
            </a:r>
          </a:p>
          <a:p>
            <a:pPr algn="ctr"/>
            <a:r>
              <a:rPr lang="en-US" sz="1200" dirty="0" smtClean="0"/>
              <a:t>Can you see me waving BYE?!</a:t>
            </a:r>
            <a:endParaRPr lang="en-US" sz="1200" dirty="0"/>
          </a:p>
        </p:txBody>
      </p:sp>
    </p:spTree>
    <p:extLst>
      <p:ext uri="{BB962C8B-B14F-4D97-AF65-F5344CB8AC3E}">
        <p14:creationId xmlns:p14="http://schemas.microsoft.com/office/powerpoint/2010/main" val="3723680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Got Questions?</a:t>
            </a:r>
            <a:endParaRPr lang="en-US" dirty="0"/>
          </a:p>
        </p:txBody>
      </p:sp>
      <p:sp>
        <p:nvSpPr>
          <p:cNvPr id="3" name="Content Placeholder 2"/>
          <p:cNvSpPr>
            <a:spLocks noGrp="1"/>
          </p:cNvSpPr>
          <p:nvPr>
            <p:ph idx="1"/>
          </p:nvPr>
        </p:nvSpPr>
        <p:spPr/>
        <p:txBody>
          <a:bodyPr/>
          <a:lstStyle/>
          <a:p>
            <a:r>
              <a:rPr lang="en-US" dirty="0" smtClean="0"/>
              <a:t>Send them in via the LiveMeeting Q &amp; A link.</a:t>
            </a:r>
          </a:p>
          <a:p>
            <a:r>
              <a:rPr lang="en-US" dirty="0" smtClean="0">
                <a:hlinkClick r:id="rId2"/>
              </a:rPr>
              <a:t>Jennifer.Sweet@ftw.usda.gov</a:t>
            </a:r>
            <a:endParaRPr lang="en-US" dirty="0" smtClean="0"/>
          </a:p>
          <a:p>
            <a:r>
              <a:rPr lang="en-US" dirty="0" smtClean="0"/>
              <a:t>817-509-3421</a:t>
            </a:r>
          </a:p>
        </p:txBody>
      </p:sp>
    </p:spTree>
    <p:extLst>
      <p:ext uri="{BB962C8B-B14F-4D97-AF65-F5344CB8AC3E}">
        <p14:creationId xmlns:p14="http://schemas.microsoft.com/office/powerpoint/2010/main" val="26085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REpresentational</a:t>
            </a:r>
            <a:r>
              <a:rPr lang="en-US" dirty="0" smtClean="0"/>
              <a:t> State Transfer (REST) is more an architectural style that consists of clients and servers.</a:t>
            </a:r>
          </a:p>
          <a:p>
            <a:r>
              <a:rPr lang="en-US" dirty="0" smtClean="0"/>
              <a:t>The client initiates requests to the server and the servers process the requests and return the appropriate response.</a:t>
            </a:r>
          </a:p>
          <a:p>
            <a:r>
              <a:rPr lang="en-US" dirty="0" smtClean="0"/>
              <a:t>Advantages: lightweight, easy to build.</a:t>
            </a:r>
          </a:p>
          <a:p>
            <a:r>
              <a:rPr lang="en-US" dirty="0" smtClean="0"/>
              <a:t>Disadvantages: no common standard.  Up for certification at Open Geospatial Consortium (OGC).</a:t>
            </a:r>
          </a:p>
          <a:p>
            <a:r>
              <a:rPr lang="en-US" dirty="0" smtClean="0"/>
              <a:t>Most common web service design is REST.</a:t>
            </a:r>
            <a:endParaRPr lang="en-US" dirty="0"/>
          </a:p>
        </p:txBody>
      </p:sp>
    </p:spTree>
    <p:extLst>
      <p:ext uri="{BB962C8B-B14F-4D97-AF65-F5344CB8AC3E}">
        <p14:creationId xmlns:p14="http://schemas.microsoft.com/office/powerpoint/2010/main" val="3096201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for Fun</a:t>
            </a:r>
            <a:endParaRPr lang="en-US" dirty="0"/>
          </a:p>
        </p:txBody>
      </p:sp>
      <p:sp>
        <p:nvSpPr>
          <p:cNvPr id="3" name="Content Placeholder 2"/>
          <p:cNvSpPr>
            <a:spLocks noGrp="1"/>
          </p:cNvSpPr>
          <p:nvPr>
            <p:ph idx="1"/>
          </p:nvPr>
        </p:nvSpPr>
        <p:spPr/>
        <p:txBody>
          <a:bodyPr/>
          <a:lstStyle/>
          <a:p>
            <a:r>
              <a:rPr lang="en-US" dirty="0" smtClean="0"/>
              <a:t>A quick Google search for ArcGIS/rest/services:</a:t>
            </a:r>
          </a:p>
          <a:p>
            <a:pPr lvl="1"/>
            <a:r>
              <a:rPr lang="en-US" dirty="0">
                <a:hlinkClick r:id="rId2"/>
              </a:rPr>
              <a:t>http://</a:t>
            </a:r>
            <a:r>
              <a:rPr lang="en-US" dirty="0" smtClean="0">
                <a:hlinkClick r:id="rId2"/>
              </a:rPr>
              <a:t>gis.srh.noaa.gov/ArcGIS/rest/services</a:t>
            </a:r>
            <a:endParaRPr lang="en-US" dirty="0" smtClean="0"/>
          </a:p>
          <a:p>
            <a:pPr lvl="1"/>
            <a:r>
              <a:rPr lang="en-US" dirty="0">
                <a:hlinkClick r:id="rId3"/>
              </a:rPr>
              <a:t>http://</a:t>
            </a:r>
            <a:r>
              <a:rPr lang="en-US" dirty="0" smtClean="0">
                <a:hlinkClick r:id="rId3"/>
              </a:rPr>
              <a:t>129.79.145.13/ArcGIS/rest/services/Maps/Weather/MapServer</a:t>
            </a:r>
            <a:endParaRPr lang="en-US" dirty="0" smtClean="0"/>
          </a:p>
          <a:p>
            <a:pPr lvl="1"/>
            <a:r>
              <a:rPr lang="en-US" dirty="0">
                <a:hlinkClick r:id="rId4"/>
              </a:rPr>
              <a:t>http://services.nationalmap.gov/ArcGIS/rest/services</a:t>
            </a:r>
            <a:r>
              <a:rPr lang="en-US" dirty="0" smtClean="0">
                <a:hlinkClick r:id="rId4"/>
              </a:rPr>
              <a:t>/</a:t>
            </a:r>
            <a:endParaRPr lang="en-US" dirty="0" smtClean="0"/>
          </a:p>
          <a:p>
            <a:pPr lvl="1"/>
            <a:r>
              <a:rPr lang="en-US" dirty="0">
                <a:hlinkClick r:id="rId5"/>
              </a:rPr>
              <a:t>http://www.geocommunicator.gov/ArcGIS/rest/services</a:t>
            </a:r>
            <a:r>
              <a:rPr lang="en-US" dirty="0" smtClean="0">
                <a:hlinkClick r:id="rId5"/>
              </a:rPr>
              <a:t>/</a:t>
            </a:r>
            <a:endParaRPr lang="en-US" dirty="0" smtClean="0"/>
          </a:p>
        </p:txBody>
      </p:sp>
    </p:spTree>
    <p:extLst>
      <p:ext uri="{BB962C8B-B14F-4D97-AF65-F5344CB8AC3E}">
        <p14:creationId xmlns:p14="http://schemas.microsoft.com/office/powerpoint/2010/main" val="2143115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3" name="Content Placeholder 2"/>
          <p:cNvSpPr>
            <a:spLocks noGrp="1"/>
          </p:cNvSpPr>
          <p:nvPr>
            <p:ph idx="1"/>
          </p:nvPr>
        </p:nvSpPr>
        <p:spPr/>
        <p:txBody>
          <a:bodyPr/>
          <a:lstStyle/>
          <a:p>
            <a:r>
              <a:rPr lang="en-US" dirty="0" smtClean="0"/>
              <a:t>A web service does not have to serve data that can be consumed by a GIS.</a:t>
            </a:r>
          </a:p>
          <a:p>
            <a:r>
              <a:rPr lang="en-US" dirty="0" smtClean="0"/>
              <a:t>Twitter, Yahoo, Flickr, </a:t>
            </a:r>
            <a:r>
              <a:rPr lang="en-US" dirty="0" err="1" smtClean="0"/>
              <a:t>eBAY</a:t>
            </a:r>
            <a:r>
              <a:rPr lang="en-US" dirty="0" smtClean="0"/>
              <a:t> and Amazon all have web services that do not contain geospatial data.</a:t>
            </a:r>
          </a:p>
          <a:p>
            <a:r>
              <a:rPr lang="en-US" dirty="0" smtClean="0"/>
              <a:t>This webinar will focus on the different types of Geospatial Web Services.</a:t>
            </a:r>
            <a:endParaRPr lang="en-US" dirty="0"/>
          </a:p>
        </p:txBody>
      </p:sp>
    </p:spTree>
    <p:extLst>
      <p:ext uri="{BB962C8B-B14F-4D97-AF65-F5344CB8AC3E}">
        <p14:creationId xmlns:p14="http://schemas.microsoft.com/office/powerpoint/2010/main" val="1023892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Geospatial Web Services</a:t>
            </a:r>
            <a:endParaRPr lang="en-US" dirty="0"/>
          </a:p>
        </p:txBody>
      </p:sp>
      <p:sp>
        <p:nvSpPr>
          <p:cNvPr id="3" name="Content Placeholder 2"/>
          <p:cNvSpPr>
            <a:spLocks noGrp="1"/>
          </p:cNvSpPr>
          <p:nvPr>
            <p:ph idx="1"/>
          </p:nvPr>
        </p:nvSpPr>
        <p:spPr/>
        <p:txBody>
          <a:bodyPr>
            <a:normAutofit/>
          </a:bodyPr>
          <a:lstStyle/>
          <a:p>
            <a:r>
              <a:rPr lang="en-US" dirty="0" smtClean="0"/>
              <a:t>A map is created in </a:t>
            </a:r>
            <a:r>
              <a:rPr lang="en-US" dirty="0" err="1" smtClean="0"/>
              <a:t>ArcMap</a:t>
            </a:r>
            <a:r>
              <a:rPr lang="en-US" dirty="0" smtClean="0"/>
              <a:t> (</a:t>
            </a:r>
            <a:r>
              <a:rPr lang="en-US" dirty="0" err="1" smtClean="0"/>
              <a:t>mxd</a:t>
            </a:r>
            <a:r>
              <a:rPr lang="en-US" dirty="0" smtClean="0"/>
              <a:t>) and is then published to the Web creating a web </a:t>
            </a:r>
            <a:r>
              <a:rPr lang="en-US" dirty="0"/>
              <a:t>map </a:t>
            </a:r>
            <a:r>
              <a:rPr lang="en-US" dirty="0" smtClean="0"/>
              <a:t>service (WMS).</a:t>
            </a:r>
            <a:endParaRPr lang="en-US" dirty="0"/>
          </a:p>
          <a:p>
            <a:r>
              <a:rPr lang="en-US" dirty="0"/>
              <a:t>The </a:t>
            </a:r>
            <a:r>
              <a:rPr lang="en-US" dirty="0" smtClean="0"/>
              <a:t>map, from the service, </a:t>
            </a:r>
            <a:r>
              <a:rPr lang="en-US" dirty="0"/>
              <a:t>can be used in Web applications, </a:t>
            </a:r>
            <a:r>
              <a:rPr lang="en-US" dirty="0" err="1"/>
              <a:t>ArcMap</a:t>
            </a:r>
            <a:r>
              <a:rPr lang="en-US" dirty="0"/>
              <a:t> and other applications</a:t>
            </a:r>
            <a:r>
              <a:rPr lang="en-US" dirty="0" smtClean="0"/>
              <a:t>.</a:t>
            </a:r>
            <a:endParaRPr lang="en-US" dirty="0"/>
          </a:p>
        </p:txBody>
      </p:sp>
    </p:spTree>
    <p:extLst>
      <p:ext uri="{BB962C8B-B14F-4D97-AF65-F5344CB8AC3E}">
        <p14:creationId xmlns:p14="http://schemas.microsoft.com/office/powerpoint/2010/main" val="1146908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Map Service</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1000" y="3886200"/>
            <a:ext cx="4038600" cy="340490"/>
          </a:xfrm>
        </p:spPr>
      </p:pic>
      <p:sp>
        <p:nvSpPr>
          <p:cNvPr id="10" name="Rectangle 9"/>
          <p:cNvSpPr/>
          <p:nvPr/>
        </p:nvSpPr>
        <p:spPr>
          <a:xfrm>
            <a:off x="3124200" y="2057400"/>
            <a:ext cx="914400" cy="1295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The following URL displays this page of Folders.</a:t>
            </a:r>
            <a:endParaRPr lang="en-US" sz="1200"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607091"/>
            <a:ext cx="4038600" cy="4512181"/>
          </a:xfrm>
        </p:spPr>
      </p:pic>
    </p:spTree>
    <p:extLst>
      <p:ext uri="{BB962C8B-B14F-4D97-AF65-F5344CB8AC3E}">
        <p14:creationId xmlns:p14="http://schemas.microsoft.com/office/powerpoint/2010/main" val="895966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Folders</a:t>
            </a:r>
            <a:endParaRPr lang="en-US" dirty="0"/>
          </a:p>
        </p:txBody>
      </p:sp>
      <p:sp>
        <p:nvSpPr>
          <p:cNvPr id="3" name="Content Placeholder 2"/>
          <p:cNvSpPr>
            <a:spLocks noGrp="1"/>
          </p:cNvSpPr>
          <p:nvPr>
            <p:ph sz="half" idx="1"/>
          </p:nvPr>
        </p:nvSpPr>
        <p:spPr/>
        <p:txBody>
          <a:bodyPr/>
          <a:lstStyle/>
          <a:p>
            <a:r>
              <a:rPr lang="en-US" dirty="0" smtClean="0"/>
              <a:t>Each folder contains themes of web services.</a:t>
            </a:r>
          </a:p>
          <a:p>
            <a:r>
              <a:rPr lang="en-US" dirty="0" smtClean="0"/>
              <a:t>There can be different types of services:</a:t>
            </a:r>
          </a:p>
          <a:p>
            <a:pPr lvl="1"/>
            <a:r>
              <a:rPr lang="en-US" dirty="0" smtClean="0"/>
              <a:t>Map</a:t>
            </a:r>
          </a:p>
          <a:p>
            <a:pPr lvl="1"/>
            <a:r>
              <a:rPr lang="en-US" dirty="0" err="1" smtClean="0"/>
              <a:t>Geoprocessing</a:t>
            </a:r>
            <a:endParaRPr lang="en-US" dirty="0" smtClean="0"/>
          </a:p>
          <a:p>
            <a:pPr lvl="1"/>
            <a:r>
              <a:rPr lang="en-US" dirty="0" smtClean="0"/>
              <a:t>Image</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76825" y="2286000"/>
            <a:ext cx="3181350" cy="3248025"/>
          </a:xfrm>
        </p:spPr>
      </p:pic>
    </p:spTree>
    <p:extLst>
      <p:ext uri="{BB962C8B-B14F-4D97-AF65-F5344CB8AC3E}">
        <p14:creationId xmlns:p14="http://schemas.microsoft.com/office/powerpoint/2010/main" val="2685535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206973"/>
            <a:ext cx="4038600" cy="3312416"/>
          </a:xfrm>
        </p:spPr>
      </p:pic>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1607091"/>
            <a:ext cx="4038600" cy="4512181"/>
          </a:xfrm>
        </p:spPr>
      </p:pic>
      <p:sp>
        <p:nvSpPr>
          <p:cNvPr id="2" name="Title 1"/>
          <p:cNvSpPr>
            <a:spLocks noGrp="1"/>
          </p:cNvSpPr>
          <p:nvPr>
            <p:ph type="title"/>
          </p:nvPr>
        </p:nvSpPr>
        <p:spPr/>
        <p:txBody>
          <a:bodyPr/>
          <a:lstStyle/>
          <a:p>
            <a:r>
              <a:rPr lang="en-US" dirty="0" smtClean="0"/>
              <a:t>Folders</a:t>
            </a:r>
            <a:endParaRPr lang="en-US" dirty="0"/>
          </a:p>
        </p:txBody>
      </p:sp>
      <p:sp>
        <p:nvSpPr>
          <p:cNvPr id="6" name="Rectangle 5"/>
          <p:cNvSpPr/>
          <p:nvPr/>
        </p:nvSpPr>
        <p:spPr>
          <a:xfrm>
            <a:off x="838200" y="3962400"/>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00600" y="3505200"/>
            <a:ext cx="29718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3441297" y="2753868"/>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ounded Rectangular Callout 10"/>
          <p:cNvSpPr/>
          <p:nvPr/>
        </p:nvSpPr>
        <p:spPr>
          <a:xfrm>
            <a:off x="7315200" y="2438400"/>
            <a:ext cx="1219200" cy="800100"/>
          </a:xfrm>
          <a:prstGeom prst="wedgeRoundRectCallout">
            <a:avLst>
              <a:gd name="adj1" fmla="val -79097"/>
              <a:gd name="adj2" fmla="val 7760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Services in the </a:t>
            </a:r>
            <a:r>
              <a:rPr lang="en-US" sz="1200" dirty="0" err="1" smtClean="0"/>
              <a:t>government_units</a:t>
            </a:r>
            <a:r>
              <a:rPr lang="en-US" sz="1200" dirty="0" smtClean="0"/>
              <a:t> folder</a:t>
            </a:r>
            <a:endParaRPr lang="en-US" sz="1200" dirty="0"/>
          </a:p>
        </p:txBody>
      </p:sp>
    </p:spTree>
    <p:extLst>
      <p:ext uri="{BB962C8B-B14F-4D97-AF65-F5344CB8AC3E}">
        <p14:creationId xmlns:p14="http://schemas.microsoft.com/office/powerpoint/2010/main" val="30043072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Convention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Follow the USDA-SCA Geospatial Dataset File Naming Standard. </a:t>
            </a:r>
          </a:p>
          <a:p>
            <a:r>
              <a:rPr lang="en-US" dirty="0"/>
              <a:t>The standard file names convey as much information as </a:t>
            </a:r>
            <a:r>
              <a:rPr lang="en-US" dirty="0" smtClean="0"/>
              <a:t>possible:</a:t>
            </a:r>
            <a:endParaRPr lang="en-US" dirty="0"/>
          </a:p>
          <a:p>
            <a:pPr lvl="1"/>
            <a:r>
              <a:rPr lang="en-US" dirty="0"/>
              <a:t>dataset theme</a:t>
            </a:r>
          </a:p>
          <a:p>
            <a:pPr lvl="1"/>
            <a:r>
              <a:rPr lang="en-US" dirty="0"/>
              <a:t>type of map features in the </a:t>
            </a:r>
            <a:r>
              <a:rPr lang="en-US" dirty="0" smtClean="0"/>
              <a:t>dataset</a:t>
            </a:r>
          </a:p>
          <a:p>
            <a:pPr lvl="2"/>
            <a:r>
              <a:rPr lang="en-US" dirty="0" smtClean="0"/>
              <a:t>Point (p), line (l), area (a)</a:t>
            </a:r>
            <a:endParaRPr lang="en-US" dirty="0"/>
          </a:p>
          <a:p>
            <a:pPr lvl="1"/>
            <a:r>
              <a:rPr lang="en-US" dirty="0"/>
              <a:t>spatial location or extent of the dataset</a:t>
            </a:r>
          </a:p>
          <a:p>
            <a:pPr lvl="1"/>
            <a:r>
              <a:rPr lang="en-US" dirty="0" smtClean="0"/>
              <a:t>file </a:t>
            </a:r>
            <a:r>
              <a:rPr lang="en-US" dirty="0"/>
              <a:t>extension (as applicable</a:t>
            </a:r>
            <a:r>
              <a:rPr lang="en-US" dirty="0" smtClean="0"/>
              <a:t>)</a:t>
            </a:r>
          </a:p>
          <a:p>
            <a:r>
              <a:rPr lang="en-US" dirty="0" err="1"/>
              <a:t>g</a:t>
            </a:r>
            <a:r>
              <a:rPr lang="en-US" dirty="0" err="1" smtClean="0"/>
              <a:t>overnment_units</a:t>
            </a:r>
            <a:r>
              <a:rPr lang="en-US" dirty="0" smtClean="0"/>
              <a:t>/</a:t>
            </a:r>
            <a:r>
              <a:rPr lang="en-US" dirty="0" err="1" smtClean="0"/>
              <a:t>sca_a_us</a:t>
            </a:r>
            <a:endParaRPr lang="en-US" dirty="0"/>
          </a:p>
          <a:p>
            <a:endParaRPr lang="en-US" dirty="0"/>
          </a:p>
        </p:txBody>
      </p:sp>
    </p:spTree>
    <p:extLst>
      <p:ext uri="{BB962C8B-B14F-4D97-AF65-F5344CB8AC3E}">
        <p14:creationId xmlns:p14="http://schemas.microsoft.com/office/powerpoint/2010/main" val="1697747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2903" y="1600200"/>
            <a:ext cx="5518193" cy="4525963"/>
          </a:xfrm>
        </p:spPr>
      </p:pic>
      <p:sp>
        <p:nvSpPr>
          <p:cNvPr id="2" name="Title 1"/>
          <p:cNvSpPr>
            <a:spLocks noGrp="1"/>
          </p:cNvSpPr>
          <p:nvPr>
            <p:ph type="title"/>
          </p:nvPr>
        </p:nvSpPr>
        <p:spPr/>
        <p:txBody>
          <a:bodyPr/>
          <a:lstStyle/>
          <a:p>
            <a:r>
              <a:rPr lang="en-US" dirty="0" smtClean="0"/>
              <a:t>Folders</a:t>
            </a:r>
            <a:endParaRPr lang="en-US" dirty="0"/>
          </a:p>
        </p:txBody>
      </p:sp>
      <p:sp>
        <p:nvSpPr>
          <p:cNvPr id="9" name="Rounded Rectangular Callout 8"/>
          <p:cNvSpPr/>
          <p:nvPr/>
        </p:nvSpPr>
        <p:spPr>
          <a:xfrm>
            <a:off x="6934200" y="3695700"/>
            <a:ext cx="1219200" cy="1600200"/>
          </a:xfrm>
          <a:prstGeom prst="wedgeRoundRectCallout">
            <a:avLst>
              <a:gd name="adj1" fmla="val -203551"/>
              <a:gd name="adj2" fmla="val 1608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_a means polygons, _l for lines. The _us denotes a service for the US</a:t>
            </a:r>
            <a:endParaRPr lang="en-US" sz="1200" dirty="0"/>
          </a:p>
        </p:txBody>
      </p:sp>
      <p:sp>
        <p:nvSpPr>
          <p:cNvPr id="10" name="Rectangle 9"/>
          <p:cNvSpPr/>
          <p:nvPr/>
        </p:nvSpPr>
        <p:spPr>
          <a:xfrm>
            <a:off x="2209800" y="4495800"/>
            <a:ext cx="28194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50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ahoma" pitchFamily="34" charset="0"/>
                <a:ea typeface="Tahoma" pitchFamily="34" charset="0"/>
                <a:cs typeface="Tahoma" pitchFamily="34" charset="0"/>
              </a:rPr>
              <a:t>Webinar Presenter</a:t>
            </a:r>
            <a:endParaRPr lang="en-US" dirty="0">
              <a:latin typeface="Tahoma" pitchFamily="34" charset="0"/>
              <a:ea typeface="Tahoma" pitchFamily="34" charset="0"/>
              <a:cs typeface="Tahoma" pitchFamily="34" charset="0"/>
            </a:endParaRPr>
          </a:p>
        </p:txBody>
      </p:sp>
      <p:sp>
        <p:nvSpPr>
          <p:cNvPr id="3" name="Content Placeholder 2"/>
          <p:cNvSpPr>
            <a:spLocks noGrp="1"/>
          </p:cNvSpPr>
          <p:nvPr>
            <p:ph sz="half" idx="1"/>
          </p:nvPr>
        </p:nvSpPr>
        <p:spPr/>
        <p:txBody>
          <a:bodyPr>
            <a:normAutofit fontScale="92500"/>
          </a:bodyPr>
          <a:lstStyle/>
          <a:p>
            <a:r>
              <a:rPr lang="en-US" dirty="0" smtClean="0">
                <a:latin typeface="Tahoma" pitchFamily="34" charset="0"/>
                <a:ea typeface="Tahoma" pitchFamily="34" charset="0"/>
                <a:cs typeface="Tahoma" pitchFamily="34" charset="0"/>
              </a:rPr>
              <a:t>Jennifer Sweet</a:t>
            </a:r>
          </a:p>
          <a:p>
            <a:pPr lvl="1"/>
            <a:r>
              <a:rPr lang="en-US" dirty="0" smtClean="0">
                <a:latin typeface="Tahoma" pitchFamily="34" charset="0"/>
                <a:ea typeface="Tahoma" pitchFamily="34" charset="0"/>
                <a:cs typeface="Tahoma" pitchFamily="34" charset="0"/>
              </a:rPr>
              <a:t>If the name Jennifer Sweet doesn’t ring any bells you may remember me as Jennifer </a:t>
            </a:r>
            <a:r>
              <a:rPr lang="en-US" dirty="0" err="1" smtClean="0">
                <a:latin typeface="Tahoma" pitchFamily="34" charset="0"/>
                <a:ea typeface="Tahoma" pitchFamily="34" charset="0"/>
                <a:cs typeface="Tahoma" pitchFamily="34" charset="0"/>
              </a:rPr>
              <a:t>Brookover</a:t>
            </a:r>
            <a:r>
              <a:rPr lang="en-US" dirty="0" smtClean="0">
                <a:latin typeface="Tahoma" pitchFamily="34" charset="0"/>
                <a:ea typeface="Tahoma" pitchFamily="34" charset="0"/>
                <a:cs typeface="Tahoma" pitchFamily="34" charset="0"/>
              </a:rPr>
              <a:t>.</a:t>
            </a:r>
          </a:p>
          <a:p>
            <a:pPr lvl="1"/>
            <a:r>
              <a:rPr lang="en-US" dirty="0" smtClean="0">
                <a:latin typeface="Tahoma" pitchFamily="34" charset="0"/>
                <a:ea typeface="Tahoma" pitchFamily="34" charset="0"/>
                <a:cs typeface="Tahoma" pitchFamily="34" charset="0"/>
              </a:rPr>
              <a:t>Soil Scientist with SCS/NRCS for 24 years.</a:t>
            </a:r>
          </a:p>
          <a:p>
            <a:pPr lvl="1"/>
            <a:r>
              <a:rPr lang="en-US" dirty="0" smtClean="0">
                <a:latin typeface="Tahoma" pitchFamily="34" charset="0"/>
                <a:ea typeface="Tahoma" pitchFamily="34" charset="0"/>
                <a:cs typeface="Tahoma" pitchFamily="34" charset="0"/>
              </a:rPr>
              <a:t>Nearly 5 years in WV before moving to NCGC/NGMC in Fort Worth.</a:t>
            </a:r>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1634988"/>
            <a:ext cx="4038600" cy="4456386"/>
          </a:xfrm>
        </p:spPr>
      </p:pic>
    </p:spTree>
    <p:extLst>
      <p:ext uri="{BB962C8B-B14F-4D97-AF65-F5344CB8AC3E}">
        <p14:creationId xmlns:p14="http://schemas.microsoft.com/office/powerpoint/2010/main" val="1017339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2903" y="1600200"/>
            <a:ext cx="5518193" cy="4525963"/>
          </a:xfrm>
        </p:spPr>
      </p:pic>
      <p:sp>
        <p:nvSpPr>
          <p:cNvPr id="2" name="Title 1"/>
          <p:cNvSpPr>
            <a:spLocks noGrp="1"/>
          </p:cNvSpPr>
          <p:nvPr>
            <p:ph type="title"/>
          </p:nvPr>
        </p:nvSpPr>
        <p:spPr/>
        <p:txBody>
          <a:bodyPr/>
          <a:lstStyle/>
          <a:p>
            <a:r>
              <a:rPr lang="en-US" dirty="0" smtClean="0"/>
              <a:t>Folders</a:t>
            </a:r>
            <a:endParaRPr lang="en-US" dirty="0"/>
          </a:p>
        </p:txBody>
      </p:sp>
      <p:sp>
        <p:nvSpPr>
          <p:cNvPr id="5" name="Rectangle 4"/>
          <p:cNvSpPr/>
          <p:nvPr/>
        </p:nvSpPr>
        <p:spPr>
          <a:xfrm>
            <a:off x="2057400" y="4648200"/>
            <a:ext cx="3124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6477000" y="4198838"/>
            <a:ext cx="914400" cy="612648"/>
          </a:xfrm>
          <a:prstGeom prst="wedgeRoundRectCallout">
            <a:avLst>
              <a:gd name="adj1" fmla="val -183928"/>
              <a:gd name="adj2" fmla="val 4650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t>Select the map service</a:t>
            </a:r>
            <a:endParaRPr lang="en-US" sz="1400" dirty="0"/>
          </a:p>
        </p:txBody>
      </p:sp>
    </p:spTree>
    <p:extLst>
      <p:ext uri="{BB962C8B-B14F-4D97-AF65-F5344CB8AC3E}">
        <p14:creationId xmlns:p14="http://schemas.microsoft.com/office/powerpoint/2010/main" val="3620902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Government_units</a:t>
            </a:r>
            <a:r>
              <a:rPr lang="en-US" dirty="0" smtClean="0"/>
              <a:t>/</a:t>
            </a:r>
            <a:r>
              <a:rPr lang="en-US" dirty="0" err="1" smtClean="0"/>
              <a:t>sca_a_us</a:t>
            </a:r>
            <a:endParaRPr lang="en-US" dirty="0"/>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5" y="1600200"/>
            <a:ext cx="4426689" cy="4525963"/>
          </a:xfrm>
        </p:spPr>
      </p:pic>
      <p:sp>
        <p:nvSpPr>
          <p:cNvPr id="9" name="Rounded Rectangular Callout 8"/>
          <p:cNvSpPr/>
          <p:nvPr/>
        </p:nvSpPr>
        <p:spPr>
          <a:xfrm>
            <a:off x="587828" y="2075455"/>
            <a:ext cx="1600200" cy="612648"/>
          </a:xfrm>
          <a:prstGeom prst="wedgeRoundRectCallout">
            <a:avLst>
              <a:gd name="adj1" fmla="val 65562"/>
              <a:gd name="adj2" fmla="val 564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Applications to view the service in.</a:t>
            </a:r>
            <a:endParaRPr lang="en-US" sz="1200" dirty="0">
              <a:latin typeface="Tahoma" pitchFamily="34" charset="0"/>
              <a:ea typeface="Tahoma" pitchFamily="34" charset="0"/>
              <a:cs typeface="Tahoma" pitchFamily="34" charset="0"/>
            </a:endParaRPr>
          </a:p>
        </p:txBody>
      </p:sp>
      <p:sp>
        <p:nvSpPr>
          <p:cNvPr id="11" name="Rounded Rectangular Callout 10"/>
          <p:cNvSpPr/>
          <p:nvPr/>
        </p:nvSpPr>
        <p:spPr>
          <a:xfrm>
            <a:off x="6988628" y="2514600"/>
            <a:ext cx="1600200" cy="612648"/>
          </a:xfrm>
          <a:prstGeom prst="wedgeRoundRectCallout">
            <a:avLst>
              <a:gd name="adj1" fmla="val -63690"/>
              <a:gd name="adj2" fmla="val -324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The intended use for the service.</a:t>
            </a:r>
            <a:endParaRPr lang="en-US" sz="1200" dirty="0">
              <a:latin typeface="Tahoma" pitchFamily="34" charset="0"/>
              <a:ea typeface="Tahoma" pitchFamily="34" charset="0"/>
              <a:cs typeface="Tahoma" pitchFamily="34" charset="0"/>
            </a:endParaRPr>
          </a:p>
        </p:txBody>
      </p:sp>
      <p:grpSp>
        <p:nvGrpSpPr>
          <p:cNvPr id="16" name="Group 15"/>
          <p:cNvGrpSpPr/>
          <p:nvPr/>
        </p:nvGrpSpPr>
        <p:grpSpPr>
          <a:xfrm>
            <a:off x="2438400" y="2362200"/>
            <a:ext cx="4267200" cy="2209800"/>
            <a:chOff x="2438400" y="2362200"/>
            <a:chExt cx="4267200" cy="2209800"/>
          </a:xfrm>
        </p:grpSpPr>
        <p:sp>
          <p:nvSpPr>
            <p:cNvPr id="8" name="Rectangle 7"/>
            <p:cNvSpPr/>
            <p:nvPr/>
          </p:nvSpPr>
          <p:spPr>
            <a:xfrm>
              <a:off x="2438400" y="2362200"/>
              <a:ext cx="3657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38400" y="2667000"/>
              <a:ext cx="4267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38400" y="4343400"/>
              <a:ext cx="1143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ular Callout 12"/>
          <p:cNvSpPr/>
          <p:nvPr/>
        </p:nvSpPr>
        <p:spPr>
          <a:xfrm>
            <a:off x="587828" y="3886200"/>
            <a:ext cx="1725386" cy="1143000"/>
          </a:xfrm>
          <a:prstGeom prst="wedgeRoundRectCallout">
            <a:avLst>
              <a:gd name="adj1" fmla="val 57400"/>
              <a:gd name="adj2" fmla="val 59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latin typeface="Tahoma" pitchFamily="34" charset="0"/>
                <a:ea typeface="Tahoma" pitchFamily="34" charset="0"/>
                <a:cs typeface="Tahoma" pitchFamily="34" charset="0"/>
                <a:hlinkClick r:id="rId3"/>
              </a:rPr>
              <a:t>http://spatialreference.org/ref/epsg/4269/html</a:t>
            </a:r>
            <a:r>
              <a:rPr lang="en-US" sz="1200" dirty="0" smtClean="0">
                <a:latin typeface="Tahoma" pitchFamily="34" charset="0"/>
                <a:ea typeface="Tahoma" pitchFamily="34" charset="0"/>
                <a:cs typeface="Tahoma" pitchFamily="34" charset="0"/>
                <a:hlinkClick r:id="rId3"/>
              </a:rPr>
              <a:t>/</a:t>
            </a:r>
            <a:endParaRPr lang="en-US" sz="1200" dirty="0" smtClean="0">
              <a:latin typeface="Tahoma" pitchFamily="34" charset="0"/>
              <a:ea typeface="Tahoma" pitchFamily="34" charset="0"/>
              <a:cs typeface="Tahoma" pitchFamily="34" charset="0"/>
            </a:endParaRPr>
          </a:p>
          <a:p>
            <a:pPr algn="ctr"/>
            <a:r>
              <a:rPr lang="en-US" sz="1200" dirty="0" smtClean="0">
                <a:latin typeface="Tahoma" pitchFamily="34" charset="0"/>
                <a:ea typeface="Tahoma" pitchFamily="34" charset="0"/>
                <a:cs typeface="Tahoma" pitchFamily="34" charset="0"/>
              </a:rPr>
              <a:t>GCS NAD83</a:t>
            </a:r>
            <a:endParaRPr lang="en-US" sz="1200" dirty="0">
              <a:latin typeface="Tahoma" pitchFamily="34" charset="0"/>
              <a:ea typeface="Tahoma" pitchFamily="34" charset="0"/>
              <a:cs typeface="Tahoma" pitchFamily="34" charset="0"/>
            </a:endParaRPr>
          </a:p>
        </p:txBody>
      </p:sp>
      <p:sp>
        <p:nvSpPr>
          <p:cNvPr id="2" name="Rounded Rectangular Callout 1"/>
          <p:cNvSpPr/>
          <p:nvPr/>
        </p:nvSpPr>
        <p:spPr>
          <a:xfrm>
            <a:off x="3733800" y="3149019"/>
            <a:ext cx="914400" cy="612648"/>
          </a:xfrm>
          <a:prstGeom prst="wedgeRoundRectCallout">
            <a:avLst>
              <a:gd name="adj1" fmla="val -118452"/>
              <a:gd name="adj2" fmla="val 3762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Layers in this service.</a:t>
            </a:r>
            <a:endParaRPr lang="en-US" sz="1200" dirty="0"/>
          </a:p>
        </p:txBody>
      </p:sp>
    </p:spTree>
    <p:extLst>
      <p:ext uri="{BB962C8B-B14F-4D97-AF65-F5344CB8AC3E}">
        <p14:creationId xmlns:p14="http://schemas.microsoft.com/office/powerpoint/2010/main" val="6888472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Government_units</a:t>
            </a:r>
            <a:r>
              <a:rPr lang="en-US" dirty="0" smtClean="0"/>
              <a:t>/</a:t>
            </a:r>
            <a:r>
              <a:rPr lang="en-US" dirty="0" err="1" smtClean="0"/>
              <a:t>sca_a_us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821577"/>
            <a:ext cx="6858000" cy="4083208"/>
          </a:xfrm>
        </p:spPr>
      </p:pic>
      <p:sp>
        <p:nvSpPr>
          <p:cNvPr id="7" name="Rectangle 6"/>
          <p:cNvSpPr/>
          <p:nvPr/>
        </p:nvSpPr>
        <p:spPr>
          <a:xfrm>
            <a:off x="1295400" y="2057400"/>
            <a:ext cx="1600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95400" y="5181600"/>
            <a:ext cx="411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ular Callout 8"/>
          <p:cNvSpPr/>
          <p:nvPr/>
        </p:nvSpPr>
        <p:spPr>
          <a:xfrm>
            <a:off x="152400" y="1903476"/>
            <a:ext cx="914400" cy="612648"/>
          </a:xfrm>
          <a:prstGeom prst="wedgeRoundRectCallout">
            <a:avLst>
              <a:gd name="adj1" fmla="val 72024"/>
              <a:gd name="adj2" fmla="val -857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Units of the data</a:t>
            </a:r>
            <a:endParaRPr lang="en-US" sz="1200" dirty="0">
              <a:latin typeface="Tahoma" pitchFamily="34" charset="0"/>
              <a:ea typeface="Tahoma" pitchFamily="34" charset="0"/>
              <a:cs typeface="Tahoma" pitchFamily="34" charset="0"/>
            </a:endParaRPr>
          </a:p>
        </p:txBody>
      </p:sp>
      <p:sp>
        <p:nvSpPr>
          <p:cNvPr id="10" name="Rounded Rectangular Callout 9"/>
          <p:cNvSpPr/>
          <p:nvPr/>
        </p:nvSpPr>
        <p:spPr>
          <a:xfrm>
            <a:off x="5562600" y="4690950"/>
            <a:ext cx="2133600" cy="612648"/>
          </a:xfrm>
          <a:prstGeom prst="wedgeRoundRectCallout">
            <a:avLst>
              <a:gd name="adj1" fmla="val -53486"/>
              <a:gd name="adj2" fmla="val 5894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The operations that can be performed with this service.</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057734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 Layer</a:t>
            </a:r>
            <a:endParaRPr lang="en-US" dirty="0"/>
          </a:p>
        </p:txBody>
      </p:sp>
      <p:sp>
        <p:nvSpPr>
          <p:cNvPr id="5" name="Rectangle 4"/>
          <p:cNvSpPr/>
          <p:nvPr/>
        </p:nvSpPr>
        <p:spPr>
          <a:xfrm>
            <a:off x="5007428" y="2286000"/>
            <a:ext cx="1371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05400" y="2700837"/>
            <a:ext cx="22098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60221" y="1600200"/>
            <a:ext cx="3414557" cy="4525963"/>
          </a:xfrm>
        </p:spPr>
      </p:pic>
      <p:sp>
        <p:nvSpPr>
          <p:cNvPr id="8" name="Rounded Rectangular Callout 7"/>
          <p:cNvSpPr/>
          <p:nvPr/>
        </p:nvSpPr>
        <p:spPr>
          <a:xfrm>
            <a:off x="7162800" y="3200400"/>
            <a:ext cx="1600200" cy="612648"/>
          </a:xfrm>
          <a:prstGeom prst="wedgeRoundRectCallout">
            <a:avLst>
              <a:gd name="adj1" fmla="val -83074"/>
              <a:gd name="adj2" fmla="val -12218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A vector polygon feature layer.</a:t>
            </a:r>
            <a:endParaRPr lang="en-US" sz="1200" dirty="0">
              <a:latin typeface="Tahoma" pitchFamily="34" charset="0"/>
              <a:ea typeface="Tahoma" pitchFamily="34" charset="0"/>
              <a:cs typeface="Tahoma" pitchFamily="34" charset="0"/>
            </a:endParaRPr>
          </a:p>
        </p:txBody>
      </p:sp>
      <p:pic>
        <p:nvPicPr>
          <p:cNvPr id="15" name="Content Placeholder 1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19266" y="1600200"/>
            <a:ext cx="3314467" cy="4525963"/>
          </a:xfrm>
        </p:spPr>
      </p:pic>
      <p:sp>
        <p:nvSpPr>
          <p:cNvPr id="16" name="Rectangle 15"/>
          <p:cNvSpPr/>
          <p:nvPr/>
        </p:nvSpPr>
        <p:spPr>
          <a:xfrm>
            <a:off x="990600" y="4724400"/>
            <a:ext cx="11430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p:cNvSpPr/>
          <p:nvPr/>
        </p:nvSpPr>
        <p:spPr>
          <a:xfrm>
            <a:off x="2590800" y="4607705"/>
            <a:ext cx="914400" cy="612648"/>
          </a:xfrm>
          <a:prstGeom prst="wedgeRoundRectCallout">
            <a:avLst>
              <a:gd name="adj1" fmla="val -97024"/>
              <a:gd name="adj2" fmla="val 4650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Select SCA</a:t>
            </a:r>
            <a:endParaRPr lang="en-US" sz="1200" dirty="0"/>
          </a:p>
        </p:txBody>
      </p:sp>
      <p:sp>
        <p:nvSpPr>
          <p:cNvPr id="18" name="Rectangle 17"/>
          <p:cNvSpPr/>
          <p:nvPr/>
        </p:nvSpPr>
        <p:spPr>
          <a:xfrm flipV="1">
            <a:off x="5007428" y="2285996"/>
            <a:ext cx="1166431" cy="2286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007428" y="2683917"/>
            <a:ext cx="1683503" cy="1693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7162800" y="2093976"/>
            <a:ext cx="914400" cy="612648"/>
          </a:xfrm>
          <a:prstGeom prst="wedgeRoundRectCallout">
            <a:avLst>
              <a:gd name="adj1" fmla="val -154166"/>
              <a:gd name="adj2" fmla="val 919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The label that displays.</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2236705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 Layer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948" y="1600200"/>
            <a:ext cx="6740103" cy="4525963"/>
          </a:xfrm>
        </p:spPr>
        <p:style>
          <a:lnRef idx="1">
            <a:schemeClr val="accent1"/>
          </a:lnRef>
          <a:fillRef idx="2">
            <a:schemeClr val="accent1"/>
          </a:fillRef>
          <a:effectRef idx="1">
            <a:schemeClr val="accent1"/>
          </a:effectRef>
          <a:fontRef idx="minor">
            <a:schemeClr val="dk1"/>
          </a:fontRef>
        </p:style>
      </p:pic>
      <p:sp>
        <p:nvSpPr>
          <p:cNvPr id="6" name="Rectangle 5"/>
          <p:cNvSpPr/>
          <p:nvPr/>
        </p:nvSpPr>
        <p:spPr>
          <a:xfrm>
            <a:off x="1295400" y="2209800"/>
            <a:ext cx="5486400" cy="281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76200" y="2209800"/>
            <a:ext cx="1066800" cy="2286000"/>
          </a:xfrm>
          <a:prstGeom prst="wedgeRoundRectCallout">
            <a:avLst>
              <a:gd name="adj1" fmla="val 74405"/>
              <a:gd name="adj2" fmla="val -3892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All the fields contained in this feature layer along with the data type and alias.</a:t>
            </a:r>
            <a:endParaRPr lang="en-US" sz="1200" dirty="0">
              <a:latin typeface="Tahoma" pitchFamily="34" charset="0"/>
              <a:ea typeface="Tahoma" pitchFamily="34" charset="0"/>
              <a:cs typeface="Tahoma" pitchFamily="34" charset="0"/>
            </a:endParaRPr>
          </a:p>
        </p:txBody>
      </p:sp>
      <p:sp>
        <p:nvSpPr>
          <p:cNvPr id="8" name="Rectangle 7"/>
          <p:cNvSpPr/>
          <p:nvPr/>
        </p:nvSpPr>
        <p:spPr>
          <a:xfrm>
            <a:off x="1295400" y="5562600"/>
            <a:ext cx="2057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ular Callout 8"/>
          <p:cNvSpPr/>
          <p:nvPr/>
        </p:nvSpPr>
        <p:spPr>
          <a:xfrm>
            <a:off x="4495800" y="5178552"/>
            <a:ext cx="1676400" cy="612648"/>
          </a:xfrm>
          <a:prstGeom prst="wedgeRoundRectCallout">
            <a:avLst>
              <a:gd name="adj1" fmla="val -114989"/>
              <a:gd name="adj2" fmla="val 3940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Query can be supported on this layer.</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280689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We Know about the SCA Layer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host </a:t>
            </a:r>
            <a:r>
              <a:rPr lang="en-US" dirty="0" err="1" smtClean="0"/>
              <a:t>ncgcws</a:t>
            </a:r>
            <a:r>
              <a:rPr lang="en-US" dirty="0" smtClean="0"/>
              <a:t> in the government unit services folder.</a:t>
            </a:r>
          </a:p>
          <a:p>
            <a:r>
              <a:rPr lang="en-US" dirty="0" smtClean="0"/>
              <a:t>Select </a:t>
            </a:r>
            <a:r>
              <a:rPr lang="en-US" dirty="0" err="1" smtClean="0"/>
              <a:t>sca_a_us</a:t>
            </a:r>
            <a:r>
              <a:rPr lang="en-US" dirty="0" smtClean="0"/>
              <a:t> layer:</a:t>
            </a:r>
          </a:p>
          <a:p>
            <a:pPr lvl="1"/>
            <a:r>
              <a:rPr lang="en-US" dirty="0" smtClean="0"/>
              <a:t>What applications to view the data in</a:t>
            </a:r>
          </a:p>
          <a:p>
            <a:pPr lvl="1"/>
            <a:r>
              <a:rPr lang="en-US" dirty="0" smtClean="0"/>
              <a:t>Description – </a:t>
            </a:r>
            <a:r>
              <a:rPr lang="en-US" dirty="0"/>
              <a:t>D</a:t>
            </a:r>
            <a:r>
              <a:rPr lang="en-US" dirty="0" smtClean="0"/>
              <a:t>istrict Locations</a:t>
            </a:r>
          </a:p>
          <a:p>
            <a:pPr lvl="1"/>
            <a:r>
              <a:rPr lang="en-US" dirty="0" smtClean="0"/>
              <a:t>Projection - 4269 GCS NAD83</a:t>
            </a:r>
          </a:p>
          <a:p>
            <a:pPr lvl="1"/>
            <a:r>
              <a:rPr lang="en-US" dirty="0" smtClean="0"/>
              <a:t>Supported Operations – Export, Identify, Find</a:t>
            </a:r>
          </a:p>
          <a:p>
            <a:pPr lvl="1"/>
            <a:r>
              <a:rPr lang="en-US" dirty="0" smtClean="0"/>
              <a:t>Display </a:t>
            </a:r>
            <a:r>
              <a:rPr lang="en-US" dirty="0"/>
              <a:t>F</a:t>
            </a:r>
            <a:r>
              <a:rPr lang="en-US" dirty="0" smtClean="0"/>
              <a:t>ield - SITE_NM</a:t>
            </a:r>
          </a:p>
          <a:p>
            <a:pPr lvl="1"/>
            <a:r>
              <a:rPr lang="en-US" dirty="0" smtClean="0"/>
              <a:t>Geometry Type - Polygon</a:t>
            </a:r>
          </a:p>
          <a:p>
            <a:pPr lvl="1"/>
            <a:r>
              <a:rPr lang="en-US" dirty="0" smtClean="0"/>
              <a:t>All fields in the layer</a:t>
            </a:r>
            <a:endParaRPr lang="en-US" dirty="0"/>
          </a:p>
        </p:txBody>
      </p:sp>
    </p:spTree>
    <p:extLst>
      <p:ext uri="{BB962C8B-B14F-4D97-AF65-F5344CB8AC3E}">
        <p14:creationId xmlns:p14="http://schemas.microsoft.com/office/powerpoint/2010/main" val="3863306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sca_a_us</a:t>
            </a:r>
            <a:r>
              <a:rPr lang="en-US" dirty="0" smtClean="0"/>
              <a:t> Layer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528" y="1600200"/>
            <a:ext cx="4694944" cy="4525963"/>
          </a:xfrm>
        </p:spPr>
      </p:pic>
    </p:spTree>
    <p:extLst>
      <p:ext uri="{BB962C8B-B14F-4D97-AF65-F5344CB8AC3E}">
        <p14:creationId xmlns:p14="http://schemas.microsoft.com/office/powerpoint/2010/main" val="3279076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the Service to </a:t>
            </a:r>
            <a:r>
              <a:rPr lang="en-US" dirty="0" err="1" smtClean="0"/>
              <a:t>ArcCatalog</a:t>
            </a:r>
            <a:endParaRPr lang="en-US" dirty="0"/>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7452" y="1600200"/>
            <a:ext cx="3118095" cy="4525963"/>
          </a:xfrm>
        </p:spPr>
      </p:pic>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81690" y="1905000"/>
            <a:ext cx="2809875" cy="895350"/>
          </a:xfrm>
        </p:spPr>
      </p:pic>
      <p:sp>
        <p:nvSpPr>
          <p:cNvPr id="10" name="Right Arrow 9"/>
          <p:cNvSpPr/>
          <p:nvPr/>
        </p:nvSpPr>
        <p:spPr>
          <a:xfrm rot="19727561">
            <a:off x="2999237" y="2852901"/>
            <a:ext cx="2622202"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chemeClr val="tx1"/>
                </a:solidFill>
              </a:rPr>
              <a:t>1-Expand</a:t>
            </a:r>
            <a:r>
              <a:rPr lang="en-US" sz="1400" dirty="0" smtClean="0">
                <a:solidFill>
                  <a:schemeClr val="tx1"/>
                </a:solidFill>
              </a:rPr>
              <a:t> GIS Servers</a:t>
            </a:r>
            <a:endParaRPr lang="en-US" sz="1400" dirty="0">
              <a:solidFill>
                <a:schemeClr val="tx1"/>
              </a:solidFill>
            </a:endParaRPr>
          </a:p>
        </p:txBody>
      </p:sp>
      <p:sp>
        <p:nvSpPr>
          <p:cNvPr id="11" name="Rectangle 10"/>
          <p:cNvSpPr/>
          <p:nvPr/>
        </p:nvSpPr>
        <p:spPr>
          <a:xfrm>
            <a:off x="1066800" y="365760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19800" y="2133600"/>
            <a:ext cx="1219200" cy="228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7674429" y="1676400"/>
            <a:ext cx="1295400" cy="1257300"/>
          </a:xfrm>
          <a:prstGeom prst="wedgeRoundRectCallout">
            <a:avLst>
              <a:gd name="adj1" fmla="val -84348"/>
              <a:gd name="adj2" fmla="val 350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2-Double –click Add ArcGIS Server</a:t>
            </a:r>
            <a:endParaRPr lang="en-US" sz="12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267920"/>
            <a:ext cx="4321629" cy="3370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Left Arrow 15"/>
          <p:cNvSpPr/>
          <p:nvPr/>
        </p:nvSpPr>
        <p:spPr>
          <a:xfrm>
            <a:off x="7620000" y="4961756"/>
            <a:ext cx="1295401" cy="380782"/>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3-Default</a:t>
            </a:r>
            <a:endParaRPr lang="en-US" sz="1200" dirty="0"/>
          </a:p>
        </p:txBody>
      </p:sp>
      <p:sp>
        <p:nvSpPr>
          <p:cNvPr id="17" name="Down Arrow 16"/>
          <p:cNvSpPr/>
          <p:nvPr/>
        </p:nvSpPr>
        <p:spPr>
          <a:xfrm rot="19361541">
            <a:off x="7303617" y="5675656"/>
            <a:ext cx="484632" cy="574209"/>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4</a:t>
            </a:r>
            <a:endParaRPr lang="en-US" sz="1200" dirty="0"/>
          </a:p>
        </p:txBody>
      </p:sp>
    </p:spTree>
    <p:extLst>
      <p:ext uri="{BB962C8B-B14F-4D97-AF65-F5344CB8AC3E}">
        <p14:creationId xmlns:p14="http://schemas.microsoft.com/office/powerpoint/2010/main" val="26762397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the Service to </a:t>
            </a:r>
            <a:r>
              <a:rPr lang="en-US" dirty="0" err="1" smtClean="0"/>
              <a:t>ArcCatalog</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288460"/>
            <a:ext cx="4038600" cy="3149443"/>
          </a:xfrm>
        </p:spPr>
      </p:pic>
      <p:sp>
        <p:nvSpPr>
          <p:cNvPr id="7" name="Rounded Rectangular Callout 6"/>
          <p:cNvSpPr/>
          <p:nvPr/>
        </p:nvSpPr>
        <p:spPr>
          <a:xfrm>
            <a:off x="2743200" y="2286000"/>
            <a:ext cx="914400" cy="612648"/>
          </a:xfrm>
          <a:prstGeom prst="wedgeRoundRectCallout">
            <a:avLst>
              <a:gd name="adj1" fmla="val -19642"/>
              <a:gd name="adj2" fmla="val 9626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5-Type URL</a:t>
            </a:r>
            <a:endParaRPr lang="en-US" sz="1200" dirty="0"/>
          </a:p>
        </p:txBody>
      </p:sp>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74311" y="2286000"/>
            <a:ext cx="4038600" cy="3149443"/>
          </a:xfrm>
        </p:spPr>
      </p:pic>
      <p:sp>
        <p:nvSpPr>
          <p:cNvPr id="10" name="Left Arrow 9"/>
          <p:cNvSpPr/>
          <p:nvPr/>
        </p:nvSpPr>
        <p:spPr>
          <a:xfrm rot="19170393">
            <a:off x="7475915" y="4337533"/>
            <a:ext cx="1244451" cy="484632"/>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6-Finish</a:t>
            </a:r>
            <a:endParaRPr lang="en-US" sz="1200" dirty="0"/>
          </a:p>
        </p:txBody>
      </p:sp>
      <p:sp>
        <p:nvSpPr>
          <p:cNvPr id="9" name="Rounded Rectangular Callout 8"/>
          <p:cNvSpPr/>
          <p:nvPr/>
        </p:nvSpPr>
        <p:spPr>
          <a:xfrm>
            <a:off x="7669910" y="1922532"/>
            <a:ext cx="914400" cy="990600"/>
          </a:xfrm>
          <a:prstGeom prst="wedgeRound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Notice rest is not part of the URL.</a:t>
            </a:r>
            <a:endParaRPr lang="en-US" sz="1200" dirty="0"/>
          </a:p>
        </p:txBody>
      </p:sp>
    </p:spTree>
    <p:extLst>
      <p:ext uri="{BB962C8B-B14F-4D97-AF65-F5344CB8AC3E}">
        <p14:creationId xmlns:p14="http://schemas.microsoft.com/office/powerpoint/2010/main" val="25586607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7262" y="2086769"/>
            <a:ext cx="3038475" cy="3552825"/>
          </a:xfrm>
        </p:spPr>
      </p:pic>
      <p:sp>
        <p:nvSpPr>
          <p:cNvPr id="2" name="Title 1"/>
          <p:cNvSpPr>
            <a:spLocks noGrp="1"/>
          </p:cNvSpPr>
          <p:nvPr>
            <p:ph type="title"/>
          </p:nvPr>
        </p:nvSpPr>
        <p:spPr/>
        <p:txBody>
          <a:bodyPr>
            <a:normAutofit fontScale="90000"/>
          </a:bodyPr>
          <a:lstStyle/>
          <a:p>
            <a:r>
              <a:rPr lang="en-US" dirty="0" smtClean="0"/>
              <a:t>Adding the Service to </a:t>
            </a:r>
            <a:r>
              <a:rPr lang="en-US" dirty="0" err="1" smtClean="0"/>
              <a:t>ArcCatalog</a:t>
            </a:r>
            <a:endParaRPr lang="en-US" dirty="0"/>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9692" y="1600200"/>
            <a:ext cx="3915615" cy="4525963"/>
          </a:xfrm>
        </p:spPr>
      </p:pic>
      <p:sp>
        <p:nvSpPr>
          <p:cNvPr id="10" name="Rounded Rectangular Callout 9"/>
          <p:cNvSpPr/>
          <p:nvPr/>
        </p:nvSpPr>
        <p:spPr>
          <a:xfrm>
            <a:off x="76200" y="3733800"/>
            <a:ext cx="914400" cy="841248"/>
          </a:xfrm>
          <a:prstGeom prst="wedgeRoundRectCallout">
            <a:avLst>
              <a:gd name="adj1" fmla="val 83299"/>
              <a:gd name="adj2" fmla="val 11303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Service added to Catalog Tree</a:t>
            </a:r>
            <a:endParaRPr lang="en-US" sz="1200" dirty="0"/>
          </a:p>
        </p:txBody>
      </p:sp>
      <p:sp>
        <p:nvSpPr>
          <p:cNvPr id="11" name="Rounded Rectangular Callout 10"/>
          <p:cNvSpPr/>
          <p:nvPr/>
        </p:nvSpPr>
        <p:spPr>
          <a:xfrm>
            <a:off x="3657600" y="5791200"/>
            <a:ext cx="914400" cy="838200"/>
          </a:xfrm>
          <a:prstGeom prst="wedgeRoundRectCallout">
            <a:avLst>
              <a:gd name="adj1" fmla="val 94043"/>
              <a:gd name="adj2" fmla="val -24313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Contents tab displays folders</a:t>
            </a:r>
            <a:endParaRPr lang="en-US" sz="1200" dirty="0"/>
          </a:p>
        </p:txBody>
      </p:sp>
      <p:sp>
        <p:nvSpPr>
          <p:cNvPr id="4" name="Rectangle 3"/>
          <p:cNvSpPr/>
          <p:nvPr/>
        </p:nvSpPr>
        <p:spPr>
          <a:xfrm>
            <a:off x="1295400" y="5029200"/>
            <a:ext cx="2209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011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ahoma" pitchFamily="34" charset="0"/>
                <a:ea typeface="Tahoma" pitchFamily="34" charset="0"/>
                <a:cs typeface="Tahoma" pitchFamily="34" charset="0"/>
              </a:rPr>
              <a:t>Questions?</a:t>
            </a:r>
            <a:endParaRPr lang="en-US"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fontScale="92500" lnSpcReduction="10000"/>
          </a:bodyPr>
          <a:lstStyle/>
          <a:p>
            <a:r>
              <a:rPr lang="en-US" dirty="0" smtClean="0">
                <a:latin typeface="Tahoma" pitchFamily="34" charset="0"/>
                <a:ea typeface="Tahoma" pitchFamily="34" charset="0"/>
                <a:cs typeface="Tahoma" pitchFamily="34" charset="0"/>
              </a:rPr>
              <a:t>If you have questions during the webinar please submit them using the LiveMeeting Q &amp; A link.</a:t>
            </a:r>
          </a:p>
          <a:p>
            <a:r>
              <a:rPr lang="en-US" dirty="0" smtClean="0">
                <a:latin typeface="Tahoma" pitchFamily="34" charset="0"/>
                <a:ea typeface="Tahoma" pitchFamily="34" charset="0"/>
                <a:cs typeface="Tahoma" pitchFamily="34" charset="0"/>
              </a:rPr>
              <a:t>Send your questions in any time during the webinar and I’ll try to leave some time at the end to answer.</a:t>
            </a:r>
          </a:p>
          <a:p>
            <a:r>
              <a:rPr lang="en-US" dirty="0" smtClean="0">
                <a:latin typeface="Tahoma" pitchFamily="34" charset="0"/>
                <a:ea typeface="Tahoma" pitchFamily="34" charset="0"/>
                <a:cs typeface="Tahoma" pitchFamily="34" charset="0"/>
              </a:rPr>
              <a:t>If you have questions after the webinar you can send me an e-mail at </a:t>
            </a:r>
            <a:r>
              <a:rPr lang="en-US" dirty="0" smtClean="0">
                <a:latin typeface="Tahoma" pitchFamily="34" charset="0"/>
                <a:ea typeface="Tahoma" pitchFamily="34" charset="0"/>
                <a:cs typeface="Tahoma" pitchFamily="34" charset="0"/>
                <a:hlinkClick r:id="rId2"/>
              </a:rPr>
              <a:t>Jennifer.Sweet@ftw.usda.gov</a:t>
            </a:r>
            <a:r>
              <a:rPr lang="en-US" dirty="0" smtClean="0">
                <a:latin typeface="Tahoma" pitchFamily="34" charset="0"/>
                <a:ea typeface="Tahoma" pitchFamily="34" charset="0"/>
                <a:cs typeface="Tahoma" pitchFamily="34" charset="0"/>
              </a:rPr>
              <a:t> </a:t>
            </a:r>
          </a:p>
          <a:p>
            <a:r>
              <a:rPr lang="en-US" dirty="0" smtClean="0">
                <a:latin typeface="Tahoma" pitchFamily="34" charset="0"/>
                <a:ea typeface="Tahoma" pitchFamily="34" charset="0"/>
                <a:cs typeface="Tahoma" pitchFamily="34" charset="0"/>
              </a:rPr>
              <a:t>or call 817-509-3421.</a:t>
            </a:r>
            <a:endParaRPr 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3272004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5825" y="2239169"/>
            <a:ext cx="3181350" cy="324802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9692" y="1600200"/>
            <a:ext cx="3915615" cy="4525963"/>
          </a:xfrm>
        </p:spPr>
      </p:pic>
      <p:sp>
        <p:nvSpPr>
          <p:cNvPr id="9" name="Rounded Rectangular Callout 8"/>
          <p:cNvSpPr/>
          <p:nvPr/>
        </p:nvSpPr>
        <p:spPr>
          <a:xfrm>
            <a:off x="1143000" y="1371600"/>
            <a:ext cx="2514600" cy="612648"/>
          </a:xfrm>
          <a:prstGeom prst="wedgeRoundRectCallout">
            <a:avLst>
              <a:gd name="adj1" fmla="val -30450"/>
              <a:gd name="adj2" fmla="val 11307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http://ncgcws.ftw.nrcs.usda.gov/ArcGIS/rest/services</a:t>
            </a:r>
            <a:endParaRPr lang="en-US" sz="1200" dirty="0"/>
          </a:p>
        </p:txBody>
      </p:sp>
      <p:sp>
        <p:nvSpPr>
          <p:cNvPr id="10" name="Rounded Rectangular Callout 9"/>
          <p:cNvSpPr/>
          <p:nvPr/>
        </p:nvSpPr>
        <p:spPr>
          <a:xfrm>
            <a:off x="3684679" y="5867400"/>
            <a:ext cx="1219200" cy="612648"/>
          </a:xfrm>
          <a:prstGeom prst="wedgeRoundRectCallout">
            <a:avLst>
              <a:gd name="adj1" fmla="val 59745"/>
              <a:gd name="adj2" fmla="val -32728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err="1" smtClean="0"/>
              <a:t>ArcCatalog</a:t>
            </a:r>
            <a:endParaRPr lang="en-US" sz="1200" dirty="0"/>
          </a:p>
        </p:txBody>
      </p:sp>
    </p:spTree>
    <p:extLst>
      <p:ext uri="{BB962C8B-B14F-4D97-AF65-F5344CB8AC3E}">
        <p14:creationId xmlns:p14="http://schemas.microsoft.com/office/powerpoint/2010/main" val="2495033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Data to </a:t>
            </a:r>
            <a:r>
              <a:rPr lang="en-US" dirty="0" err="1" smtClean="0"/>
              <a:t>ArcMap</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90537" y="1829594"/>
            <a:ext cx="3971925" cy="4067175"/>
          </a:xfrm>
        </p:spPr>
      </p:pic>
      <p:sp>
        <p:nvSpPr>
          <p:cNvPr id="7" name="Rounded Rectangular Callout 6"/>
          <p:cNvSpPr/>
          <p:nvPr/>
        </p:nvSpPr>
        <p:spPr>
          <a:xfrm>
            <a:off x="3048000" y="1295400"/>
            <a:ext cx="914400" cy="765048"/>
          </a:xfrm>
          <a:prstGeom prst="wedgeRoundRectCallout">
            <a:avLst>
              <a:gd name="adj1" fmla="val -45627"/>
              <a:gd name="adj2" fmla="val 8420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1-Click the Add Data button</a:t>
            </a:r>
            <a:endParaRPr lang="en-US" sz="1200" dirty="0"/>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514600"/>
            <a:ext cx="4038600" cy="2708331"/>
          </a:xfrm>
        </p:spPr>
      </p:pic>
      <p:sp>
        <p:nvSpPr>
          <p:cNvPr id="12" name="Rectangle 11"/>
          <p:cNvSpPr/>
          <p:nvPr/>
        </p:nvSpPr>
        <p:spPr>
          <a:xfrm>
            <a:off x="5181600" y="35814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6096000" y="1754124"/>
            <a:ext cx="914400" cy="612648"/>
          </a:xfrm>
          <a:prstGeom prst="wedgeRoundRectCallout">
            <a:avLst>
              <a:gd name="adj1" fmla="val -88602"/>
              <a:gd name="adj2" fmla="val 23025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2-Select GIS Servers</a:t>
            </a:r>
            <a:endParaRPr lang="en-US" sz="1200" dirty="0"/>
          </a:p>
        </p:txBody>
      </p:sp>
    </p:spTree>
    <p:extLst>
      <p:ext uri="{BB962C8B-B14F-4D97-AF65-F5344CB8AC3E}">
        <p14:creationId xmlns:p14="http://schemas.microsoft.com/office/powerpoint/2010/main" val="286626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Data to </a:t>
            </a:r>
            <a:r>
              <a:rPr lang="en-US" dirty="0" err="1" smtClean="0"/>
              <a:t>ArcMap</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981200"/>
            <a:ext cx="4038600" cy="2708331"/>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981200"/>
            <a:ext cx="4038600" cy="2708331"/>
          </a:xfrm>
        </p:spPr>
      </p:pic>
      <p:sp>
        <p:nvSpPr>
          <p:cNvPr id="7" name="Rounded Rectangular Callout 6"/>
          <p:cNvSpPr/>
          <p:nvPr/>
        </p:nvSpPr>
        <p:spPr>
          <a:xfrm>
            <a:off x="3048000" y="2667000"/>
            <a:ext cx="1219200" cy="1220724"/>
          </a:xfrm>
          <a:prstGeom prst="wedgeRoundRectCallout">
            <a:avLst>
              <a:gd name="adj1" fmla="val -87429"/>
              <a:gd name="adj2" fmla="val -1625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3-Double-click the </a:t>
            </a:r>
            <a:r>
              <a:rPr lang="en-US" sz="1200" dirty="0" err="1" smtClean="0"/>
              <a:t>ncgcws</a:t>
            </a:r>
            <a:r>
              <a:rPr lang="en-US" sz="1200" dirty="0" smtClean="0"/>
              <a:t> service</a:t>
            </a:r>
            <a:endParaRPr lang="en-US" sz="1200" dirty="0"/>
          </a:p>
        </p:txBody>
      </p:sp>
      <p:sp>
        <p:nvSpPr>
          <p:cNvPr id="8" name="Rounded Rectangular Callout 7"/>
          <p:cNvSpPr/>
          <p:nvPr/>
        </p:nvSpPr>
        <p:spPr>
          <a:xfrm>
            <a:off x="6781800" y="3627372"/>
            <a:ext cx="1066800" cy="1600200"/>
          </a:xfrm>
          <a:prstGeom prst="wedgeRoundRectCallout">
            <a:avLst>
              <a:gd name="adj1" fmla="val -140828"/>
              <a:gd name="adj2" fmla="val -7460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4-Select the folder containing the service to add to </a:t>
            </a:r>
            <a:r>
              <a:rPr lang="en-US" sz="1200" dirty="0" err="1" smtClean="0"/>
              <a:t>ArcMap</a:t>
            </a:r>
            <a:endParaRPr lang="en-US" sz="1200" dirty="0"/>
          </a:p>
        </p:txBody>
      </p:sp>
      <p:sp>
        <p:nvSpPr>
          <p:cNvPr id="10" name="Rounded Rectangular Callout 9"/>
          <p:cNvSpPr/>
          <p:nvPr/>
        </p:nvSpPr>
        <p:spPr>
          <a:xfrm>
            <a:off x="609600" y="5255911"/>
            <a:ext cx="1905000" cy="1066800"/>
          </a:xfrm>
          <a:prstGeom prst="wedgeRoundRectCallout">
            <a:avLst>
              <a:gd name="adj1" fmla="val -49792"/>
              <a:gd name="adj2" fmla="val -24352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The red “</a:t>
            </a:r>
            <a:r>
              <a:rPr lang="en-US" sz="1200" dirty="0">
                <a:solidFill>
                  <a:srgbClr val="FF0000"/>
                </a:solidFill>
              </a:rPr>
              <a:t>x</a:t>
            </a:r>
            <a:r>
              <a:rPr lang="en-US" sz="1200" dirty="0"/>
              <a:t>” means the service is not connected</a:t>
            </a:r>
          </a:p>
        </p:txBody>
      </p:sp>
      <p:sp>
        <p:nvSpPr>
          <p:cNvPr id="3" name="Rectangle 2"/>
          <p:cNvSpPr/>
          <p:nvPr/>
        </p:nvSpPr>
        <p:spPr>
          <a:xfrm>
            <a:off x="457200" y="2971800"/>
            <a:ext cx="2057400" cy="3055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24400" y="3124581"/>
            <a:ext cx="1066800" cy="228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045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Data to </a:t>
            </a:r>
            <a:r>
              <a:rPr lang="en-US" dirty="0" err="1" smtClean="0"/>
              <a:t>ArcMap</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509016"/>
            <a:ext cx="4038600" cy="2708331"/>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509016"/>
            <a:ext cx="4038600" cy="2708331"/>
          </a:xfrm>
        </p:spPr>
      </p:pic>
      <p:sp>
        <p:nvSpPr>
          <p:cNvPr id="7" name="Rounded Rectangular Callout 6"/>
          <p:cNvSpPr/>
          <p:nvPr/>
        </p:nvSpPr>
        <p:spPr>
          <a:xfrm>
            <a:off x="1143000" y="1752600"/>
            <a:ext cx="1676400" cy="612648"/>
          </a:xfrm>
          <a:prstGeom prst="wedgeRoundRectCallout">
            <a:avLst>
              <a:gd name="adj1" fmla="val -6896"/>
              <a:gd name="adj2" fmla="val 11164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err="1" smtClean="0"/>
              <a:t>government_units</a:t>
            </a:r>
            <a:r>
              <a:rPr lang="en-US" sz="1200" dirty="0" smtClean="0"/>
              <a:t> was selected</a:t>
            </a:r>
            <a:endParaRPr lang="en-US" sz="1200" dirty="0"/>
          </a:p>
        </p:txBody>
      </p:sp>
      <p:sp>
        <p:nvSpPr>
          <p:cNvPr id="8" name="Rounded Rectangular Callout 7"/>
          <p:cNvSpPr/>
          <p:nvPr/>
        </p:nvSpPr>
        <p:spPr>
          <a:xfrm>
            <a:off x="6019800" y="3657600"/>
            <a:ext cx="914400" cy="612648"/>
          </a:xfrm>
          <a:prstGeom prst="wedgeRoundRectCallout">
            <a:avLst>
              <a:gd name="adj1" fmla="val -121659"/>
              <a:gd name="adj2" fmla="val -3494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5-Select </a:t>
            </a:r>
            <a:r>
              <a:rPr lang="en-US" sz="1200" dirty="0" err="1" smtClean="0"/>
              <a:t>sca_a_us</a:t>
            </a:r>
            <a:endParaRPr lang="en-US" sz="1200" dirty="0"/>
          </a:p>
        </p:txBody>
      </p:sp>
      <p:sp>
        <p:nvSpPr>
          <p:cNvPr id="9" name="Rounded Rectangular Callout 8"/>
          <p:cNvSpPr/>
          <p:nvPr/>
        </p:nvSpPr>
        <p:spPr>
          <a:xfrm>
            <a:off x="7848600" y="5407152"/>
            <a:ext cx="914400" cy="612648"/>
          </a:xfrm>
          <a:prstGeom prst="wedgeRoundRectCallout">
            <a:avLst>
              <a:gd name="adj1" fmla="val 10572"/>
              <a:gd name="adj2" fmla="val -16693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6-Click Add</a:t>
            </a:r>
            <a:endParaRPr lang="en-US" sz="1200" dirty="0"/>
          </a:p>
        </p:txBody>
      </p:sp>
    </p:spTree>
    <p:extLst>
      <p:ext uri="{BB962C8B-B14F-4D97-AF65-F5344CB8AC3E}">
        <p14:creationId xmlns:p14="http://schemas.microsoft.com/office/powerpoint/2010/main" val="23181651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Data to </a:t>
            </a:r>
            <a:r>
              <a:rPr lang="en-US" dirty="0" err="1" smtClean="0"/>
              <a:t>ArcMap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4408" y="1600200"/>
            <a:ext cx="4595183" cy="4525963"/>
          </a:xfrm>
        </p:spPr>
      </p:pic>
    </p:spTree>
    <p:extLst>
      <p:ext uri="{BB962C8B-B14F-4D97-AF65-F5344CB8AC3E}">
        <p14:creationId xmlns:p14="http://schemas.microsoft.com/office/powerpoint/2010/main" val="35401169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Operations</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861283"/>
            <a:ext cx="4038600" cy="2003796"/>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874300"/>
            <a:ext cx="4038600" cy="3977763"/>
          </a:xfrm>
        </p:spPr>
      </p:pic>
      <p:sp>
        <p:nvSpPr>
          <p:cNvPr id="6" name="Rectangle 5"/>
          <p:cNvSpPr/>
          <p:nvPr/>
        </p:nvSpPr>
        <p:spPr>
          <a:xfrm>
            <a:off x="533400" y="4495800"/>
            <a:ext cx="2514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914400" y="5105400"/>
            <a:ext cx="2590800" cy="612648"/>
          </a:xfrm>
          <a:prstGeom prst="wedgeRoundRectCallout">
            <a:avLst>
              <a:gd name="adj1" fmla="val -6540"/>
              <a:gd name="adj2" fmla="val -12745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Remember the operations supported by the service – Identify being one of those.</a:t>
            </a:r>
            <a:endParaRPr lang="en-US" sz="1200" dirty="0"/>
          </a:p>
        </p:txBody>
      </p:sp>
      <p:sp>
        <p:nvSpPr>
          <p:cNvPr id="9" name="Rounded Rectangular Callout 8"/>
          <p:cNvSpPr/>
          <p:nvPr/>
        </p:nvSpPr>
        <p:spPr>
          <a:xfrm>
            <a:off x="6096000" y="3429000"/>
            <a:ext cx="762000" cy="381000"/>
          </a:xfrm>
          <a:prstGeom prst="wedgeRoundRectCallout">
            <a:avLst>
              <a:gd name="adj1" fmla="val 200159"/>
              <a:gd name="adj2" fmla="val 13472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Identify</a:t>
            </a:r>
            <a:endParaRPr lang="en-US" sz="1200" dirty="0"/>
          </a:p>
        </p:txBody>
      </p:sp>
      <p:sp>
        <p:nvSpPr>
          <p:cNvPr id="10" name="Rectangle 9"/>
          <p:cNvSpPr/>
          <p:nvPr/>
        </p:nvSpPr>
        <p:spPr>
          <a:xfrm>
            <a:off x="4800600" y="4728443"/>
            <a:ext cx="9144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Identify Results</a:t>
            </a:r>
            <a:endParaRPr lang="en-US" sz="1200" dirty="0"/>
          </a:p>
        </p:txBody>
      </p:sp>
    </p:spTree>
    <p:extLst>
      <p:ext uri="{BB962C8B-B14F-4D97-AF65-F5344CB8AC3E}">
        <p14:creationId xmlns:p14="http://schemas.microsoft.com/office/powerpoint/2010/main" val="41936906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Downloading Data</a:t>
            </a:r>
            <a:endParaRPr lang="en-US"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771070"/>
            <a:ext cx="4038600" cy="2184222"/>
          </a:xfrm>
        </p:spPr>
      </p:pic>
      <p:sp>
        <p:nvSpPr>
          <p:cNvPr id="10" name="Content Placeholder 9"/>
          <p:cNvSpPr>
            <a:spLocks noGrp="1"/>
          </p:cNvSpPr>
          <p:nvPr>
            <p:ph sz="half" idx="2"/>
          </p:nvPr>
        </p:nvSpPr>
        <p:spPr/>
        <p:txBody>
          <a:bodyPr>
            <a:normAutofit lnSpcReduction="10000"/>
          </a:bodyPr>
          <a:lstStyle/>
          <a:p>
            <a:r>
              <a:rPr lang="en-US" dirty="0" smtClean="0"/>
              <a:t>If you need to do more with the data than just Identify and Export, download from the Geospatial Data Gateway.</a:t>
            </a:r>
            <a:endParaRPr lang="en-US" dirty="0"/>
          </a:p>
          <a:p>
            <a:r>
              <a:rPr lang="en-US" dirty="0" smtClean="0"/>
              <a:t>The data can be downloaded from the service also.</a:t>
            </a:r>
          </a:p>
          <a:p>
            <a:r>
              <a:rPr lang="en-US" dirty="0">
                <a:hlinkClick r:id="rId3"/>
              </a:rPr>
              <a:t>http://datagateway.nrcs.usda.gov</a:t>
            </a:r>
            <a:r>
              <a:rPr lang="en-US" dirty="0" smtClean="0">
                <a:hlinkClick r:id="rId3"/>
              </a:rPr>
              <a:t>/</a:t>
            </a:r>
            <a:endParaRPr lang="en-US" dirty="0" smtClean="0"/>
          </a:p>
        </p:txBody>
      </p:sp>
      <p:sp>
        <p:nvSpPr>
          <p:cNvPr id="8" name="Rectangle 7"/>
          <p:cNvSpPr/>
          <p:nvPr/>
        </p:nvSpPr>
        <p:spPr>
          <a:xfrm>
            <a:off x="381000" y="3581400"/>
            <a:ext cx="41910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2921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Data in the Services</a:t>
            </a:r>
            <a:endParaRPr lang="en-US" dirty="0"/>
          </a:p>
        </p:txBody>
      </p:sp>
      <p:sp>
        <p:nvSpPr>
          <p:cNvPr id="3" name="Content Placeholder 2"/>
          <p:cNvSpPr>
            <a:spLocks noGrp="1"/>
          </p:cNvSpPr>
          <p:nvPr>
            <p:ph idx="1"/>
          </p:nvPr>
        </p:nvSpPr>
        <p:spPr/>
        <p:txBody>
          <a:bodyPr/>
          <a:lstStyle/>
          <a:p>
            <a:r>
              <a:rPr lang="en-US" dirty="0" smtClean="0"/>
              <a:t>You may run across data that have been built and altered for specific purposes.</a:t>
            </a:r>
          </a:p>
          <a:p>
            <a:r>
              <a:rPr lang="en-US" dirty="0" smtClean="0"/>
              <a:t>Many times data are generalized for display speed.</a:t>
            </a:r>
          </a:p>
          <a:p>
            <a:r>
              <a:rPr lang="en-US" dirty="0" smtClean="0"/>
              <a:t>This can help in locating a specific area in a US dataset quickly. </a:t>
            </a:r>
            <a:endParaRPr lang="en-US" dirty="0"/>
          </a:p>
        </p:txBody>
      </p:sp>
    </p:spTree>
    <p:extLst>
      <p:ext uri="{BB962C8B-B14F-4D97-AF65-F5344CB8AC3E}">
        <p14:creationId xmlns:p14="http://schemas.microsoft.com/office/powerpoint/2010/main" val="2886396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Maps</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527" y="1600200"/>
            <a:ext cx="5968946" cy="4525963"/>
          </a:xfrm>
        </p:spPr>
      </p:pic>
      <p:sp>
        <p:nvSpPr>
          <p:cNvPr id="3" name="Rectangle 2"/>
          <p:cNvSpPr/>
          <p:nvPr/>
        </p:nvSpPr>
        <p:spPr>
          <a:xfrm>
            <a:off x="1676400" y="2514600"/>
            <a:ext cx="11430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p:cNvSpPr/>
          <p:nvPr/>
        </p:nvSpPr>
        <p:spPr>
          <a:xfrm>
            <a:off x="228600" y="1600200"/>
            <a:ext cx="1143000" cy="1600200"/>
          </a:xfrm>
          <a:prstGeom prst="wedgeRoundRectCallout">
            <a:avLst>
              <a:gd name="adj1" fmla="val 95357"/>
              <a:gd name="adj2" fmla="val 1896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The layer is described as ‘Most Generalized’</a:t>
            </a:r>
            <a:endParaRPr lang="en-US" sz="1200" dirty="0"/>
          </a:p>
        </p:txBody>
      </p:sp>
      <p:sp>
        <p:nvSpPr>
          <p:cNvPr id="5" name="Rounded Rectangular Callout 4"/>
          <p:cNvSpPr/>
          <p:nvPr/>
        </p:nvSpPr>
        <p:spPr>
          <a:xfrm>
            <a:off x="4648200" y="2209800"/>
            <a:ext cx="914400" cy="803148"/>
          </a:xfrm>
          <a:prstGeom prst="wedgeRoundRectCallout">
            <a:avLst>
              <a:gd name="adj1" fmla="val -162500"/>
              <a:gd name="adj2" fmla="val -8527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Notice the scale of 1:60 million</a:t>
            </a:r>
            <a:endParaRPr lang="en-US" sz="1200" dirty="0"/>
          </a:p>
        </p:txBody>
      </p:sp>
    </p:spTree>
    <p:extLst>
      <p:ext uri="{BB962C8B-B14F-4D97-AF65-F5344CB8AC3E}">
        <p14:creationId xmlns:p14="http://schemas.microsoft.com/office/powerpoint/2010/main" val="10292905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Maps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527" y="1600200"/>
            <a:ext cx="5968946" cy="4525963"/>
          </a:xfrm>
        </p:spPr>
      </p:pic>
      <p:sp>
        <p:nvSpPr>
          <p:cNvPr id="3" name="Rectangle 2"/>
          <p:cNvSpPr/>
          <p:nvPr/>
        </p:nvSpPr>
        <p:spPr>
          <a:xfrm>
            <a:off x="1600200" y="2438400"/>
            <a:ext cx="1219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304800" y="1841210"/>
            <a:ext cx="1143000" cy="612648"/>
          </a:xfrm>
          <a:prstGeom prst="wedgeRoundRectCallout">
            <a:avLst>
              <a:gd name="adj1" fmla="val 82263"/>
              <a:gd name="adj2" fmla="val 9981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States ‘Generalized’</a:t>
            </a:r>
            <a:endParaRPr lang="en-US" sz="1200" dirty="0"/>
          </a:p>
        </p:txBody>
      </p:sp>
      <p:sp>
        <p:nvSpPr>
          <p:cNvPr id="6" name="Rounded Rectangular Callout 5"/>
          <p:cNvSpPr/>
          <p:nvPr/>
        </p:nvSpPr>
        <p:spPr>
          <a:xfrm>
            <a:off x="4419600" y="1524000"/>
            <a:ext cx="1600200" cy="612648"/>
          </a:xfrm>
          <a:prstGeom prst="wedgeRoundRectCallout">
            <a:avLst>
              <a:gd name="adj1" fmla="val -94302"/>
              <a:gd name="adj2" fmla="val 2518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Notice the scale of 1:4 million</a:t>
            </a:r>
            <a:endParaRPr lang="en-US" sz="1200" dirty="0"/>
          </a:p>
        </p:txBody>
      </p:sp>
      <p:sp>
        <p:nvSpPr>
          <p:cNvPr id="7" name="Rounded Rectangular Callout 6"/>
          <p:cNvSpPr/>
          <p:nvPr/>
        </p:nvSpPr>
        <p:spPr>
          <a:xfrm>
            <a:off x="6400800" y="4572000"/>
            <a:ext cx="1371600" cy="1222248"/>
          </a:xfrm>
          <a:prstGeom prst="wedgeRoundRectCallout">
            <a:avLst>
              <a:gd name="adj1" fmla="val -67659"/>
              <a:gd name="adj2" fmla="val -4615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 generalized representation of the coast.</a:t>
            </a:r>
            <a:endParaRPr lang="en-US" sz="1200" dirty="0"/>
          </a:p>
        </p:txBody>
      </p:sp>
    </p:spTree>
    <p:extLst>
      <p:ext uri="{BB962C8B-B14F-4D97-AF65-F5344CB8AC3E}">
        <p14:creationId xmlns:p14="http://schemas.microsoft.com/office/powerpoint/2010/main" val="5572302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ahoma" pitchFamily="34" charset="0"/>
                <a:ea typeface="Tahoma" pitchFamily="34" charset="0"/>
                <a:cs typeface="Tahoma" pitchFamily="34" charset="0"/>
              </a:rPr>
              <a:t>What exactly is a Web Service?</a:t>
            </a:r>
            <a:endParaRPr lang="en-US"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fontScale="92500"/>
          </a:bodyPr>
          <a:lstStyle/>
          <a:p>
            <a:r>
              <a:rPr lang="en-US" dirty="0" smtClean="0"/>
              <a:t>According to Wikipedia, “A Web service is a method of communication between two electronic devices over the World Wide Web”.</a:t>
            </a:r>
          </a:p>
          <a:p>
            <a:r>
              <a:rPr lang="en-US" dirty="0" smtClean="0"/>
              <a:t>You can get data on your machine, in your office, from a computer located at NGMC (Fort Worth) over the Internet using a browser like IE (Internet Explorer). </a:t>
            </a:r>
          </a:p>
          <a:p>
            <a:r>
              <a:rPr lang="en-US" dirty="0" smtClean="0"/>
              <a:t>All you need is a URL (Uniform Resource Locator).</a:t>
            </a:r>
            <a:endParaRPr lang="en-US" dirty="0"/>
          </a:p>
        </p:txBody>
      </p:sp>
    </p:spTree>
    <p:extLst>
      <p:ext uri="{BB962C8B-B14F-4D97-AF65-F5344CB8AC3E}">
        <p14:creationId xmlns:p14="http://schemas.microsoft.com/office/powerpoint/2010/main" val="1720090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Geoprocessing</a:t>
            </a:r>
            <a:r>
              <a:rPr lang="en-US" dirty="0" smtClean="0"/>
              <a:t> Service</a:t>
            </a:r>
            <a:endParaRPr lang="en-US" dirty="0"/>
          </a:p>
        </p:txBody>
      </p:sp>
      <p:sp>
        <p:nvSpPr>
          <p:cNvPr id="3" name="Content Placeholder 2"/>
          <p:cNvSpPr>
            <a:spLocks noGrp="1"/>
          </p:cNvSpPr>
          <p:nvPr>
            <p:ph idx="1"/>
          </p:nvPr>
        </p:nvSpPr>
        <p:spPr/>
        <p:txBody>
          <a:bodyPr>
            <a:normAutofit/>
          </a:bodyPr>
          <a:lstStyle/>
          <a:p>
            <a:r>
              <a:rPr lang="en-US" dirty="0" smtClean="0"/>
              <a:t>Contains </a:t>
            </a:r>
            <a:r>
              <a:rPr lang="en-US" dirty="0" err="1" smtClean="0"/>
              <a:t>geoprocessing</a:t>
            </a:r>
            <a:r>
              <a:rPr lang="en-US" dirty="0" smtClean="0"/>
              <a:t> tasks accessible by Web-enabled clients.</a:t>
            </a:r>
          </a:p>
          <a:p>
            <a:r>
              <a:rPr lang="en-US" dirty="0" smtClean="0"/>
              <a:t>Tasks are created by publishing </a:t>
            </a:r>
            <a:r>
              <a:rPr lang="en-US" dirty="0" err="1" smtClean="0"/>
              <a:t>geoprocessing</a:t>
            </a:r>
            <a:r>
              <a:rPr lang="en-US" dirty="0" smtClean="0"/>
              <a:t> model and script tools.</a:t>
            </a:r>
          </a:p>
          <a:p>
            <a:r>
              <a:rPr lang="en-US" dirty="0" smtClean="0"/>
              <a:t>Each tool in the toolbox becomes a task in the service.</a:t>
            </a:r>
            <a:endParaRPr lang="en-US" dirty="0"/>
          </a:p>
          <a:p>
            <a:endParaRPr lang="en-US" dirty="0" smtClean="0"/>
          </a:p>
        </p:txBody>
      </p:sp>
    </p:spTree>
    <p:extLst>
      <p:ext uri="{BB962C8B-B14F-4D97-AF65-F5344CB8AC3E}">
        <p14:creationId xmlns:p14="http://schemas.microsoft.com/office/powerpoint/2010/main" val="34766072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760512"/>
            <a:ext cx="4038600" cy="4259288"/>
          </a:xfrm>
        </p:spPr>
      </p:pic>
      <p:sp>
        <p:nvSpPr>
          <p:cNvPr id="2" name="Title 1"/>
          <p:cNvSpPr>
            <a:spLocks noGrp="1"/>
          </p:cNvSpPr>
          <p:nvPr>
            <p:ph type="title"/>
          </p:nvPr>
        </p:nvSpPr>
        <p:spPr/>
        <p:txBody>
          <a:bodyPr/>
          <a:lstStyle/>
          <a:p>
            <a:r>
              <a:rPr lang="en-US" dirty="0" err="1" smtClean="0"/>
              <a:t>Geoprocessing</a:t>
            </a:r>
            <a:r>
              <a:rPr lang="en-US" dirty="0" smtClean="0"/>
              <a:t> Service</a:t>
            </a:r>
            <a:endParaRPr lang="en-US" dirty="0"/>
          </a:p>
        </p:txBody>
      </p:sp>
      <p:sp>
        <p:nvSpPr>
          <p:cNvPr id="3" name="Content Placeholder 2"/>
          <p:cNvSpPr>
            <a:spLocks noGrp="1"/>
          </p:cNvSpPr>
          <p:nvPr>
            <p:ph sz="half" idx="1"/>
          </p:nvPr>
        </p:nvSpPr>
        <p:spPr/>
        <p:txBody>
          <a:bodyPr/>
          <a:lstStyle/>
          <a:p>
            <a:r>
              <a:rPr lang="en-US" dirty="0" smtClean="0">
                <a:hlinkClick r:id="rId3"/>
              </a:rPr>
              <a:t>http://ngmcgp.ftw.nrcs.usda.gov/ArcGIS/rest/services/</a:t>
            </a:r>
            <a:endParaRPr lang="en-US" dirty="0" smtClean="0"/>
          </a:p>
          <a:p>
            <a:r>
              <a:rPr lang="en-US" dirty="0" smtClean="0"/>
              <a:t>NGMC would like to do more with </a:t>
            </a:r>
            <a:r>
              <a:rPr lang="en-US" dirty="0" err="1" smtClean="0"/>
              <a:t>geoprocessing</a:t>
            </a:r>
            <a:r>
              <a:rPr lang="en-US" dirty="0" smtClean="0"/>
              <a:t> services.</a:t>
            </a:r>
          </a:p>
          <a:p>
            <a:r>
              <a:rPr lang="en-US" dirty="0" smtClean="0"/>
              <a:t>Something we will be investigating.</a:t>
            </a:r>
          </a:p>
          <a:p>
            <a:endParaRPr lang="en-US" dirty="0"/>
          </a:p>
        </p:txBody>
      </p:sp>
      <p:sp>
        <p:nvSpPr>
          <p:cNvPr id="7" name="Rectangle 6"/>
          <p:cNvSpPr/>
          <p:nvPr/>
        </p:nvSpPr>
        <p:spPr>
          <a:xfrm>
            <a:off x="4953000" y="4419600"/>
            <a:ext cx="1600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3"/>
          <p:cNvSpPr/>
          <p:nvPr/>
        </p:nvSpPr>
        <p:spPr>
          <a:xfrm>
            <a:off x="7391400" y="4291584"/>
            <a:ext cx="978408" cy="484632"/>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138971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587" y="1843881"/>
            <a:ext cx="5838825" cy="4038600"/>
          </a:xfrm>
        </p:spPr>
      </p:pic>
      <p:sp>
        <p:nvSpPr>
          <p:cNvPr id="2" name="Title 1"/>
          <p:cNvSpPr>
            <a:spLocks noGrp="1"/>
          </p:cNvSpPr>
          <p:nvPr>
            <p:ph type="title"/>
          </p:nvPr>
        </p:nvSpPr>
        <p:spPr/>
        <p:txBody>
          <a:bodyPr/>
          <a:lstStyle/>
          <a:p>
            <a:r>
              <a:rPr lang="en-US" dirty="0" err="1" smtClean="0"/>
              <a:t>Geoprocessing</a:t>
            </a:r>
            <a:r>
              <a:rPr lang="en-US" dirty="0" smtClean="0"/>
              <a:t> Service</a:t>
            </a:r>
            <a:endParaRPr lang="en-US" dirty="0"/>
          </a:p>
        </p:txBody>
      </p:sp>
      <p:sp>
        <p:nvSpPr>
          <p:cNvPr id="5" name="Rectangle 4"/>
          <p:cNvSpPr/>
          <p:nvPr/>
        </p:nvSpPr>
        <p:spPr>
          <a:xfrm>
            <a:off x="1905000" y="3276600"/>
            <a:ext cx="5257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33600" y="3886200"/>
            <a:ext cx="1905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05000" y="3581400"/>
            <a:ext cx="533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7772400" y="2892552"/>
            <a:ext cx="914400" cy="612648"/>
          </a:xfrm>
          <a:prstGeom prst="wedgeRoundRectCallout">
            <a:avLst>
              <a:gd name="adj1" fmla="val -112500"/>
              <a:gd name="adj2" fmla="val 3051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What the tool is used for.</a:t>
            </a:r>
            <a:endParaRPr lang="en-US" sz="1200" dirty="0">
              <a:latin typeface="Tahoma" pitchFamily="34" charset="0"/>
              <a:ea typeface="Tahoma" pitchFamily="34" charset="0"/>
              <a:cs typeface="Tahoma" pitchFamily="34" charset="0"/>
            </a:endParaRPr>
          </a:p>
        </p:txBody>
      </p:sp>
      <p:sp>
        <p:nvSpPr>
          <p:cNvPr id="9" name="Rounded Rectangular Callout 8"/>
          <p:cNvSpPr/>
          <p:nvPr/>
        </p:nvSpPr>
        <p:spPr>
          <a:xfrm>
            <a:off x="228600" y="3011059"/>
            <a:ext cx="1295400" cy="1353337"/>
          </a:xfrm>
          <a:prstGeom prst="wedgeRoundRectCallout">
            <a:avLst>
              <a:gd name="adj1" fmla="val 80542"/>
              <a:gd name="adj2" fmla="val -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One of the requirements for a </a:t>
            </a:r>
            <a:r>
              <a:rPr lang="en-US" sz="1200" dirty="0" err="1" smtClean="0">
                <a:latin typeface="Tahoma" pitchFamily="34" charset="0"/>
                <a:ea typeface="Tahoma" pitchFamily="34" charset="0"/>
                <a:cs typeface="Tahoma" pitchFamily="34" charset="0"/>
              </a:rPr>
              <a:t>gp</a:t>
            </a:r>
            <a:r>
              <a:rPr lang="en-US" sz="1200" dirty="0" smtClean="0">
                <a:latin typeface="Tahoma" pitchFamily="34" charset="0"/>
                <a:ea typeface="Tahoma" pitchFamily="34" charset="0"/>
                <a:cs typeface="Tahoma" pitchFamily="34" charset="0"/>
              </a:rPr>
              <a:t> service is tasks.</a:t>
            </a:r>
            <a:endParaRPr lang="en-US" sz="1200" dirty="0">
              <a:latin typeface="Tahoma" pitchFamily="34" charset="0"/>
              <a:ea typeface="Tahoma" pitchFamily="34" charset="0"/>
              <a:cs typeface="Tahoma" pitchFamily="34" charset="0"/>
            </a:endParaRPr>
          </a:p>
        </p:txBody>
      </p:sp>
      <p:sp>
        <p:nvSpPr>
          <p:cNvPr id="10" name="Rounded Rectangular Callout 9"/>
          <p:cNvSpPr/>
          <p:nvPr/>
        </p:nvSpPr>
        <p:spPr>
          <a:xfrm>
            <a:off x="4537049" y="3751748"/>
            <a:ext cx="914400" cy="612648"/>
          </a:xfrm>
          <a:prstGeom prst="wedgeRoundRectCallout">
            <a:avLst>
              <a:gd name="adj1" fmla="val -94643"/>
              <a:gd name="adj2" fmla="val -502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Name of the task.</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011361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Geoprocessing</a:t>
            </a:r>
            <a:r>
              <a:rPr lang="en-US" dirty="0" smtClean="0"/>
              <a:t> Task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600200"/>
            <a:ext cx="4191000" cy="4525963"/>
          </a:xfrm>
        </p:spPr>
      </p:pic>
      <p:sp>
        <p:nvSpPr>
          <p:cNvPr id="5" name="Rounded Rectangular Callout 4"/>
          <p:cNvSpPr/>
          <p:nvPr/>
        </p:nvSpPr>
        <p:spPr>
          <a:xfrm>
            <a:off x="838200" y="2438400"/>
            <a:ext cx="914400" cy="612648"/>
          </a:xfrm>
          <a:prstGeom prst="wedgeRoundRectCallout">
            <a:avLst>
              <a:gd name="adj1" fmla="val 165541"/>
              <a:gd name="adj2" fmla="val 13044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Choose a source layer.</a:t>
            </a:r>
            <a:endParaRPr lang="en-US" sz="1200" dirty="0">
              <a:latin typeface="Tahoma" pitchFamily="34" charset="0"/>
              <a:ea typeface="Tahoma" pitchFamily="34" charset="0"/>
              <a:cs typeface="Tahoma" pitchFamily="34" charset="0"/>
            </a:endParaRPr>
          </a:p>
        </p:txBody>
      </p:sp>
      <p:sp>
        <p:nvSpPr>
          <p:cNvPr id="6" name="Rounded Rectangular Callout 5"/>
          <p:cNvSpPr/>
          <p:nvPr/>
        </p:nvSpPr>
        <p:spPr>
          <a:xfrm>
            <a:off x="6858000" y="3962400"/>
            <a:ext cx="914400" cy="1374648"/>
          </a:xfrm>
          <a:prstGeom prst="wedgeRoundRectCallout">
            <a:avLst>
              <a:gd name="adj1" fmla="val -230357"/>
              <a:gd name="adj2" fmla="val 4903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Add a point on the chosen source layer.</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7760082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Geoprocessing</a:t>
            </a:r>
            <a:r>
              <a:rPr lang="en-US" dirty="0" smtClean="0"/>
              <a:t> Task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2001044"/>
            <a:ext cx="7086600" cy="3724275"/>
          </a:xfrm>
        </p:spPr>
      </p:pic>
      <p:sp>
        <p:nvSpPr>
          <p:cNvPr id="5" name="Rounded Rectangular Callout 4"/>
          <p:cNvSpPr/>
          <p:nvPr/>
        </p:nvSpPr>
        <p:spPr>
          <a:xfrm>
            <a:off x="6781800" y="3352800"/>
            <a:ext cx="914400" cy="612648"/>
          </a:xfrm>
          <a:prstGeom prst="wedgeRoundRectCallout">
            <a:avLst>
              <a:gd name="adj1" fmla="val -202976"/>
              <a:gd name="adj2" fmla="val 2696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Result</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1008092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the </a:t>
            </a:r>
            <a:r>
              <a:rPr lang="en-US" dirty="0" err="1" smtClean="0"/>
              <a:t>Geoprocessing</a:t>
            </a:r>
            <a:r>
              <a:rPr lang="en-US" dirty="0" smtClean="0"/>
              <a:t> Service</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5825" y="2058194"/>
            <a:ext cx="3181350" cy="3609975"/>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438400"/>
            <a:ext cx="4038600" cy="3157558"/>
          </a:xfrm>
        </p:spPr>
      </p:pic>
      <p:sp>
        <p:nvSpPr>
          <p:cNvPr id="8" name="Rounded Rectangular Callout 7"/>
          <p:cNvSpPr/>
          <p:nvPr/>
        </p:nvSpPr>
        <p:spPr>
          <a:xfrm>
            <a:off x="1371600" y="5715000"/>
            <a:ext cx="1905000" cy="612648"/>
          </a:xfrm>
          <a:prstGeom prst="wedgeRoundRectCallout">
            <a:avLst>
              <a:gd name="adj1" fmla="val -52965"/>
              <a:gd name="adj2" fmla="val -12375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1-Add the </a:t>
            </a:r>
            <a:r>
              <a:rPr lang="en-US" sz="1200" dirty="0" err="1" smtClean="0"/>
              <a:t>geoprocessing</a:t>
            </a:r>
            <a:r>
              <a:rPr lang="en-US" sz="1200" dirty="0" smtClean="0"/>
              <a:t> service</a:t>
            </a:r>
            <a:endParaRPr lang="en-US" sz="1200" dirty="0"/>
          </a:p>
        </p:txBody>
      </p:sp>
      <p:sp>
        <p:nvSpPr>
          <p:cNvPr id="9" name="Rounded Rectangular Callout 8"/>
          <p:cNvSpPr/>
          <p:nvPr/>
        </p:nvSpPr>
        <p:spPr>
          <a:xfrm>
            <a:off x="7239000" y="1600200"/>
            <a:ext cx="1143000" cy="612648"/>
          </a:xfrm>
          <a:prstGeom prst="wedgeRoundRectCallout">
            <a:avLst>
              <a:gd name="adj1" fmla="val 9581"/>
              <a:gd name="adj2" fmla="val 14391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2-Open </a:t>
            </a:r>
            <a:r>
              <a:rPr lang="en-US" sz="1200" dirty="0" err="1" smtClean="0"/>
              <a:t>ArcToolbox</a:t>
            </a:r>
            <a:endParaRPr lang="en-US" sz="1200" dirty="0"/>
          </a:p>
        </p:txBody>
      </p:sp>
      <p:sp>
        <p:nvSpPr>
          <p:cNvPr id="3" name="Rectangle 2"/>
          <p:cNvSpPr/>
          <p:nvPr/>
        </p:nvSpPr>
        <p:spPr>
          <a:xfrm>
            <a:off x="1066800" y="5105400"/>
            <a:ext cx="2438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810500" y="2743200"/>
            <a:ext cx="2667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1248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the </a:t>
            </a:r>
            <a:r>
              <a:rPr lang="en-US" dirty="0" err="1" smtClean="0"/>
              <a:t>Geoprocessing</a:t>
            </a:r>
            <a:r>
              <a:rPr lang="en-US" dirty="0" smtClean="0"/>
              <a:t> Service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509016"/>
            <a:ext cx="4038600" cy="2708331"/>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509016"/>
            <a:ext cx="4038600" cy="2708331"/>
          </a:xfrm>
        </p:spPr>
      </p:pic>
      <p:sp>
        <p:nvSpPr>
          <p:cNvPr id="7" name="Rounded Rectangular Callout 6"/>
          <p:cNvSpPr/>
          <p:nvPr/>
        </p:nvSpPr>
        <p:spPr>
          <a:xfrm>
            <a:off x="2514600" y="3848100"/>
            <a:ext cx="1828800" cy="612648"/>
          </a:xfrm>
          <a:prstGeom prst="wedgeRoundRectCallout">
            <a:avLst>
              <a:gd name="adj1" fmla="val -65988"/>
              <a:gd name="adj2" fmla="val -4259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3-Double-click on </a:t>
            </a:r>
            <a:r>
              <a:rPr lang="en-US" sz="1200" dirty="0" err="1" smtClean="0"/>
              <a:t>ngmcgp</a:t>
            </a:r>
            <a:endParaRPr lang="en-US" sz="1200" dirty="0"/>
          </a:p>
        </p:txBody>
      </p:sp>
      <p:sp>
        <p:nvSpPr>
          <p:cNvPr id="8" name="Rounded Rectangular Callout 7"/>
          <p:cNvSpPr/>
          <p:nvPr/>
        </p:nvSpPr>
        <p:spPr>
          <a:xfrm>
            <a:off x="6248400" y="3121152"/>
            <a:ext cx="914400" cy="612648"/>
          </a:xfrm>
          <a:prstGeom prst="wedgeRoundRectCallout">
            <a:avLst>
              <a:gd name="adj1" fmla="val -128271"/>
              <a:gd name="adj2" fmla="val -781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4-Select Elevation Tool</a:t>
            </a:r>
            <a:endParaRPr lang="en-US" sz="1200" dirty="0"/>
          </a:p>
        </p:txBody>
      </p:sp>
      <p:sp>
        <p:nvSpPr>
          <p:cNvPr id="9" name="Rounded Rectangular Callout 8"/>
          <p:cNvSpPr/>
          <p:nvPr/>
        </p:nvSpPr>
        <p:spPr>
          <a:xfrm>
            <a:off x="7170987" y="5410200"/>
            <a:ext cx="914400" cy="612648"/>
          </a:xfrm>
          <a:prstGeom prst="wedgeRoundRectCallout">
            <a:avLst>
              <a:gd name="adj1" fmla="val 89911"/>
              <a:gd name="adj2" fmla="val -16323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5-Click Open</a:t>
            </a:r>
            <a:endParaRPr lang="en-US" sz="1200" dirty="0"/>
          </a:p>
        </p:txBody>
      </p:sp>
      <p:sp>
        <p:nvSpPr>
          <p:cNvPr id="3" name="Rectangle 2"/>
          <p:cNvSpPr/>
          <p:nvPr/>
        </p:nvSpPr>
        <p:spPr>
          <a:xfrm>
            <a:off x="533400" y="3733800"/>
            <a:ext cx="1752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0553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the </a:t>
            </a:r>
            <a:r>
              <a:rPr lang="en-US" dirty="0" err="1" smtClean="0"/>
              <a:t>Geoprocessing</a:t>
            </a:r>
            <a:r>
              <a:rPr lang="en-US" dirty="0" smtClean="0"/>
              <a:t> Service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925997"/>
            <a:ext cx="4038600" cy="3874368"/>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081225"/>
            <a:ext cx="4038600" cy="3563913"/>
          </a:xfrm>
        </p:spPr>
      </p:pic>
      <p:sp>
        <p:nvSpPr>
          <p:cNvPr id="6" name="Rectangle 5"/>
          <p:cNvSpPr/>
          <p:nvPr/>
        </p:nvSpPr>
        <p:spPr>
          <a:xfrm>
            <a:off x="2133600" y="3886200"/>
            <a:ext cx="1143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838200" y="3732276"/>
            <a:ext cx="914400" cy="612648"/>
          </a:xfrm>
          <a:prstGeom prst="wedgeRoundRectCallout">
            <a:avLst>
              <a:gd name="adj1" fmla="val 87431"/>
              <a:gd name="adj2" fmla="val 6992"/>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Elevation Toolbox is added</a:t>
            </a:r>
            <a:endParaRPr lang="en-US" sz="1200" dirty="0"/>
          </a:p>
        </p:txBody>
      </p:sp>
      <p:sp>
        <p:nvSpPr>
          <p:cNvPr id="9" name="Rounded Rectangular Callout 8"/>
          <p:cNvSpPr/>
          <p:nvPr/>
        </p:nvSpPr>
        <p:spPr>
          <a:xfrm>
            <a:off x="5105400" y="3609840"/>
            <a:ext cx="914400" cy="612648"/>
          </a:xfrm>
          <a:prstGeom prst="wedgeRoundRectCallout">
            <a:avLst>
              <a:gd name="adj1" fmla="val 91564"/>
              <a:gd name="adj2" fmla="val 47698"/>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6-Expand the Toolbox</a:t>
            </a:r>
            <a:endParaRPr lang="en-US" sz="1200" dirty="0"/>
          </a:p>
        </p:txBody>
      </p:sp>
    </p:spTree>
    <p:extLst>
      <p:ext uri="{BB962C8B-B14F-4D97-AF65-F5344CB8AC3E}">
        <p14:creationId xmlns:p14="http://schemas.microsoft.com/office/powerpoint/2010/main" val="28673746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the </a:t>
            </a:r>
            <a:r>
              <a:rPr lang="en-US" dirty="0" err="1" smtClean="0"/>
              <a:t>Geoprocessing</a:t>
            </a:r>
            <a:r>
              <a:rPr lang="en-US" dirty="0" smtClean="0"/>
              <a:t> Service</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551091"/>
            <a:ext cx="4038600" cy="2624180"/>
          </a:xfrm>
        </p:spPr>
      </p:pic>
      <p:pic>
        <p:nvPicPr>
          <p:cNvPr id="8" name="Content Placeholder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2081225"/>
            <a:ext cx="4038600" cy="3563913"/>
          </a:xfrm>
        </p:spPr>
      </p:pic>
      <p:sp>
        <p:nvSpPr>
          <p:cNvPr id="9" name="Rounded Rectangular Callout 8"/>
          <p:cNvSpPr/>
          <p:nvPr/>
        </p:nvSpPr>
        <p:spPr>
          <a:xfrm>
            <a:off x="457200" y="3962400"/>
            <a:ext cx="1524000" cy="612648"/>
          </a:xfrm>
          <a:prstGeom prst="wedgeRoundRectCallout">
            <a:avLst>
              <a:gd name="adj1" fmla="val 75861"/>
              <a:gd name="adj2" fmla="val 3042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7-Double-click ‘Get </a:t>
            </a:r>
            <a:r>
              <a:rPr lang="en-US" sz="1200" dirty="0" err="1" smtClean="0"/>
              <a:t>MapService</a:t>
            </a:r>
            <a:r>
              <a:rPr lang="en-US" sz="1200" dirty="0" smtClean="0"/>
              <a:t> Features’</a:t>
            </a:r>
            <a:endParaRPr lang="en-US" sz="1200" dirty="0"/>
          </a:p>
        </p:txBody>
      </p:sp>
      <p:sp>
        <p:nvSpPr>
          <p:cNvPr id="10" name="Rounded Rectangular Callout 9"/>
          <p:cNvSpPr/>
          <p:nvPr/>
        </p:nvSpPr>
        <p:spPr>
          <a:xfrm>
            <a:off x="5715000" y="1752600"/>
            <a:ext cx="1600200" cy="612648"/>
          </a:xfrm>
          <a:prstGeom prst="wedgeRoundRectCallout">
            <a:avLst>
              <a:gd name="adj1" fmla="val -20833"/>
              <a:gd name="adj2" fmla="val 7730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8-Input parameters to run tool</a:t>
            </a:r>
            <a:endParaRPr lang="en-US" sz="1200" dirty="0"/>
          </a:p>
        </p:txBody>
      </p:sp>
      <p:sp>
        <p:nvSpPr>
          <p:cNvPr id="3" name="Rectangle 2"/>
          <p:cNvSpPr/>
          <p:nvPr/>
        </p:nvSpPr>
        <p:spPr>
          <a:xfrm>
            <a:off x="2362200" y="4343400"/>
            <a:ext cx="1295400" cy="2316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9245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Geometry Service</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720935"/>
            <a:ext cx="4038600" cy="4284492"/>
          </a:xfrm>
        </p:spPr>
      </p:pic>
      <p:sp>
        <p:nvSpPr>
          <p:cNvPr id="6" name="Content Placeholder 5"/>
          <p:cNvSpPr>
            <a:spLocks noGrp="1"/>
          </p:cNvSpPr>
          <p:nvPr>
            <p:ph sz="half" idx="2"/>
          </p:nvPr>
        </p:nvSpPr>
        <p:spPr/>
        <p:txBody>
          <a:bodyPr/>
          <a:lstStyle/>
          <a:p>
            <a:r>
              <a:rPr lang="en-US" dirty="0" smtClean="0"/>
              <a:t>Helps applications perform geometric calculations such as buffering or projecting.</a:t>
            </a:r>
          </a:p>
        </p:txBody>
      </p:sp>
      <p:sp>
        <p:nvSpPr>
          <p:cNvPr id="5" name="Rectangle 4"/>
          <p:cNvSpPr/>
          <p:nvPr/>
        </p:nvSpPr>
        <p:spPr>
          <a:xfrm>
            <a:off x="762000" y="4695746"/>
            <a:ext cx="1676400" cy="3334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Arrow 2"/>
          <p:cNvSpPr/>
          <p:nvPr/>
        </p:nvSpPr>
        <p:spPr>
          <a:xfrm>
            <a:off x="3124200" y="4620157"/>
            <a:ext cx="978408" cy="484632"/>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404760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a:t>
            </a:r>
            <a:endParaRPr lang="en-US" dirty="0"/>
          </a:p>
        </p:txBody>
      </p:sp>
      <p:sp>
        <p:nvSpPr>
          <p:cNvPr id="11" name="Content Placeholder 10"/>
          <p:cNvSpPr>
            <a:spLocks noGrp="1"/>
          </p:cNvSpPr>
          <p:nvPr>
            <p:ph idx="1"/>
          </p:nvPr>
        </p:nvSpPr>
        <p:spPr/>
        <p:txBody>
          <a:bodyPr/>
          <a:lstStyle/>
          <a:p>
            <a:r>
              <a:rPr lang="en-US" dirty="0" smtClean="0"/>
              <a:t>If I type the following URL in a browser,</a:t>
            </a:r>
          </a:p>
          <a:p>
            <a:pPr marL="0" indent="0">
              <a:buNone/>
            </a:pPr>
            <a:endParaRPr lang="en-US" dirty="0" smtClean="0"/>
          </a:p>
          <a:p>
            <a:endParaRPr lang="en-US" dirty="0" smtClean="0"/>
          </a:p>
          <a:p>
            <a:r>
              <a:rPr lang="en-US" dirty="0" smtClean="0"/>
              <a:t>It leads me to this web service,</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55" y="2590800"/>
            <a:ext cx="7010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3957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Other Web Services</a:t>
            </a:r>
            <a:endParaRPr lang="en-US" dirty="0"/>
          </a:p>
        </p:txBody>
      </p:sp>
      <p:sp>
        <p:nvSpPr>
          <p:cNvPr id="6" name="Content Placeholder 5"/>
          <p:cNvSpPr>
            <a:spLocks noGrp="1"/>
          </p:cNvSpPr>
          <p:nvPr>
            <p:ph idx="1"/>
          </p:nvPr>
        </p:nvSpPr>
        <p:spPr/>
        <p:txBody>
          <a:bodyPr>
            <a:normAutofit lnSpcReduction="10000"/>
          </a:bodyPr>
          <a:lstStyle/>
          <a:p>
            <a:r>
              <a:rPr lang="en-US" dirty="0" smtClean="0"/>
              <a:t>A Feature Service enables editing on a layer:</a:t>
            </a:r>
          </a:p>
          <a:p>
            <a:pPr lvl="1"/>
            <a:r>
              <a:rPr lang="en-US" dirty="0" smtClean="0"/>
              <a:t>NGMC has 1 WFS that is being tested</a:t>
            </a:r>
          </a:p>
          <a:p>
            <a:r>
              <a:rPr lang="en-US" dirty="0" smtClean="0"/>
              <a:t>A Geocode Service allows for finding and  displaying of addresses on a map.</a:t>
            </a:r>
          </a:p>
          <a:p>
            <a:r>
              <a:rPr lang="en-US" dirty="0" smtClean="0"/>
              <a:t>There are also </a:t>
            </a:r>
            <a:r>
              <a:rPr lang="en-US" dirty="0" err="1" smtClean="0"/>
              <a:t>geodata</a:t>
            </a:r>
            <a:r>
              <a:rPr lang="en-US" dirty="0" smtClean="0"/>
              <a:t> services, globe services, KML services, mobile services supported with ArcGIS Server.</a:t>
            </a:r>
          </a:p>
          <a:p>
            <a:pPr lvl="1"/>
            <a:r>
              <a:rPr lang="en-US" dirty="0" smtClean="0"/>
              <a:t>NGMC does not offer any of these services.</a:t>
            </a:r>
            <a:endParaRPr lang="en-US" dirty="0"/>
          </a:p>
        </p:txBody>
      </p:sp>
    </p:spTree>
    <p:extLst>
      <p:ext uri="{BB962C8B-B14F-4D97-AF65-F5344CB8AC3E}">
        <p14:creationId xmlns:p14="http://schemas.microsoft.com/office/powerpoint/2010/main" val="1006564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ncgcws</a:t>
            </a:r>
            <a:r>
              <a:rPr lang="en-US" dirty="0" smtClean="0"/>
              <a:t> </a:t>
            </a:r>
            <a:r>
              <a:rPr lang="en-US" dirty="0"/>
              <a:t>host contains </a:t>
            </a:r>
            <a:r>
              <a:rPr lang="en-US" dirty="0" smtClean="0"/>
              <a:t>public web services.</a:t>
            </a:r>
          </a:p>
          <a:p>
            <a:r>
              <a:rPr lang="en-US" dirty="0" smtClean="0"/>
              <a:t>NGMC has other hosts that you may come across.</a:t>
            </a:r>
          </a:p>
        </p:txBody>
      </p:sp>
    </p:spTree>
    <p:extLst>
      <p:ext uri="{BB962C8B-B14F-4D97-AF65-F5344CB8AC3E}">
        <p14:creationId xmlns:p14="http://schemas.microsoft.com/office/powerpoint/2010/main" val="20065872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Hosts</a:t>
            </a:r>
            <a:endParaRPr lang="en-US" dirty="0"/>
          </a:p>
        </p:txBody>
      </p:sp>
      <p:sp>
        <p:nvSpPr>
          <p:cNvPr id="3" name="Content Placeholder 2"/>
          <p:cNvSpPr>
            <a:spLocks noGrp="1"/>
          </p:cNvSpPr>
          <p:nvPr>
            <p:ph idx="1"/>
          </p:nvPr>
        </p:nvSpPr>
        <p:spPr/>
        <p:txBody>
          <a:bodyPr/>
          <a:lstStyle/>
          <a:p>
            <a:r>
              <a:rPr lang="en-US" dirty="0" smtClean="0">
                <a:hlinkClick r:id="rId2"/>
              </a:rPr>
              <a:t>http://gdwweb1.ftw.nrcs.usda.gov/ArcGIS/rest/services</a:t>
            </a:r>
            <a:endParaRPr lang="en-US" dirty="0" smtClean="0"/>
          </a:p>
          <a:p>
            <a:r>
              <a:rPr lang="en-US" dirty="0" smtClean="0">
                <a:hlinkClick r:id="rId3"/>
              </a:rPr>
              <a:t>http://imageserver1.ftw.nrcs.usda.gov/ArcGIS/rest/services</a:t>
            </a:r>
            <a:endParaRPr lang="en-US" dirty="0" smtClean="0"/>
          </a:p>
          <a:p>
            <a:r>
              <a:rPr lang="en-US" dirty="0" smtClean="0">
                <a:hlinkClick r:id="rId4"/>
              </a:rPr>
              <a:t>http://imageserver2.ftw.nrcs.usda.gov/ArcGIS/rest/services</a:t>
            </a:r>
            <a:endParaRPr lang="en-US" dirty="0" smtClean="0"/>
          </a:p>
          <a:p>
            <a:r>
              <a:rPr lang="en-US" dirty="0" smtClean="0"/>
              <a:t>Not an inclusive list.</a:t>
            </a:r>
          </a:p>
        </p:txBody>
      </p:sp>
    </p:spTree>
    <p:extLst>
      <p:ext uri="{BB962C8B-B14F-4D97-AF65-F5344CB8AC3E}">
        <p14:creationId xmlns:p14="http://schemas.microsoft.com/office/powerpoint/2010/main" val="24841737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Content Placeholder 2"/>
          <p:cNvSpPr>
            <a:spLocks noGrp="1"/>
          </p:cNvSpPr>
          <p:nvPr>
            <p:ph idx="1"/>
          </p:nvPr>
        </p:nvSpPr>
        <p:spPr/>
        <p:txBody>
          <a:bodyPr>
            <a:normAutofit lnSpcReduction="10000"/>
          </a:bodyPr>
          <a:lstStyle/>
          <a:p>
            <a:r>
              <a:rPr lang="en-US" dirty="0"/>
              <a:t>There are approximately 200 web </a:t>
            </a:r>
            <a:r>
              <a:rPr lang="en-US" dirty="0" smtClean="0"/>
              <a:t>services at NGMC.</a:t>
            </a:r>
          </a:p>
          <a:p>
            <a:r>
              <a:rPr lang="en-US" dirty="0" smtClean="0"/>
              <a:t>Some of the 200 services are duplicates:</a:t>
            </a:r>
          </a:p>
          <a:p>
            <a:pPr lvl="1"/>
            <a:r>
              <a:rPr lang="en-US" dirty="0" smtClean="0"/>
              <a:t>Still supporting ArcGIS 9.2</a:t>
            </a:r>
          </a:p>
          <a:p>
            <a:pPr lvl="1"/>
            <a:r>
              <a:rPr lang="en-US" dirty="0" smtClean="0"/>
              <a:t>Many of the ArcGIS 10 services are in the Web Mercator projection</a:t>
            </a:r>
          </a:p>
          <a:p>
            <a:pPr lvl="1"/>
            <a:r>
              <a:rPr lang="en-US" dirty="0" smtClean="0"/>
              <a:t>Web Mercator is not supported until ArcGIS 9.3.1</a:t>
            </a:r>
          </a:p>
          <a:p>
            <a:pPr lvl="1"/>
            <a:r>
              <a:rPr lang="en-US" dirty="0" smtClean="0"/>
              <a:t>A Web Mercator service will crash ArcGIS 9.2</a:t>
            </a:r>
          </a:p>
        </p:txBody>
      </p:sp>
    </p:spTree>
    <p:extLst>
      <p:ext uri="{BB962C8B-B14F-4D97-AF65-F5344CB8AC3E}">
        <p14:creationId xmlns:p14="http://schemas.microsoft.com/office/powerpoint/2010/main" val="5312727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Hosts and Services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If the host name or service has </a:t>
            </a:r>
            <a:r>
              <a:rPr lang="en-US" b="1" i="1" u="sng" dirty="0" smtClean="0">
                <a:solidFill>
                  <a:srgbClr val="FF0000"/>
                </a:solidFill>
              </a:rPr>
              <a:t>test</a:t>
            </a:r>
            <a:r>
              <a:rPr lang="en-US" dirty="0" smtClean="0">
                <a:solidFill>
                  <a:srgbClr val="FF0000"/>
                </a:solidFill>
              </a:rPr>
              <a:t> </a:t>
            </a:r>
            <a:r>
              <a:rPr lang="en-US" dirty="0" smtClean="0"/>
              <a:t>anywhere in the name then do not use in your map.</a:t>
            </a:r>
          </a:p>
          <a:p>
            <a:r>
              <a:rPr lang="en-US" dirty="0" smtClean="0"/>
              <a:t>Some of the 200 services are </a:t>
            </a:r>
            <a:r>
              <a:rPr lang="en-US" b="1" i="1" u="sng" dirty="0" smtClean="0">
                <a:solidFill>
                  <a:srgbClr val="FF0000"/>
                </a:solidFill>
              </a:rPr>
              <a:t>tests</a:t>
            </a:r>
          </a:p>
          <a:p>
            <a:pPr lvl="1"/>
            <a:r>
              <a:rPr lang="en-US" b="1" i="1" u="sng" dirty="0" smtClean="0">
                <a:solidFill>
                  <a:srgbClr val="FF0000"/>
                </a:solidFill>
              </a:rPr>
              <a:t>Testing</a:t>
            </a:r>
            <a:r>
              <a:rPr lang="en-US" dirty="0" smtClean="0">
                <a:solidFill>
                  <a:srgbClr val="FF0000"/>
                </a:solidFill>
              </a:rPr>
              <a:t> </a:t>
            </a:r>
            <a:r>
              <a:rPr lang="en-US" dirty="0" smtClean="0"/>
              <a:t>various options of the data and services</a:t>
            </a:r>
          </a:p>
          <a:p>
            <a:r>
              <a:rPr lang="en-US" dirty="0" smtClean="0"/>
              <a:t>It can be confusing to have both </a:t>
            </a:r>
            <a:r>
              <a:rPr lang="en-US" b="1" i="1" u="sng" dirty="0" smtClean="0">
                <a:solidFill>
                  <a:srgbClr val="FF0000"/>
                </a:solidFill>
              </a:rPr>
              <a:t>test</a:t>
            </a:r>
            <a:r>
              <a:rPr lang="en-US" dirty="0" smtClean="0">
                <a:solidFill>
                  <a:srgbClr val="FF0000"/>
                </a:solidFill>
              </a:rPr>
              <a:t> </a:t>
            </a:r>
            <a:r>
              <a:rPr lang="en-US" dirty="0" smtClean="0"/>
              <a:t>and production services on the same host</a:t>
            </a:r>
          </a:p>
          <a:p>
            <a:pPr lvl="1"/>
            <a:r>
              <a:rPr lang="en-US" dirty="0" smtClean="0"/>
              <a:t>NGMC is working on having enough room to do both production and </a:t>
            </a:r>
            <a:r>
              <a:rPr lang="en-US" b="1" i="1" u="sng" dirty="0" smtClean="0">
                <a:solidFill>
                  <a:srgbClr val="FF0000"/>
                </a:solidFill>
              </a:rPr>
              <a:t>testing</a:t>
            </a:r>
            <a:r>
              <a:rPr lang="en-US" dirty="0" smtClean="0">
                <a:solidFill>
                  <a:srgbClr val="FF0000"/>
                </a:solidFill>
              </a:rPr>
              <a:t> </a:t>
            </a:r>
            <a:r>
              <a:rPr lang="en-US" dirty="0" smtClean="0"/>
              <a:t>on separate hosts</a:t>
            </a:r>
          </a:p>
          <a:p>
            <a:r>
              <a:rPr lang="en-US" dirty="0" smtClean="0"/>
              <a:t>We are having the same experiences you are, “Doing more with less”.</a:t>
            </a:r>
            <a:endParaRPr lang="en-US" dirty="0"/>
          </a:p>
        </p:txBody>
      </p:sp>
    </p:spTree>
    <p:extLst>
      <p:ext uri="{BB962C8B-B14F-4D97-AF65-F5344CB8AC3E}">
        <p14:creationId xmlns:p14="http://schemas.microsoft.com/office/powerpoint/2010/main" val="24094591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Services</a:t>
            </a:r>
            <a:endParaRPr lang="en-US" dirty="0"/>
          </a:p>
        </p:txBody>
      </p:sp>
      <p:sp>
        <p:nvSpPr>
          <p:cNvPr id="3" name="Content Placeholder 2"/>
          <p:cNvSpPr>
            <a:spLocks noGrp="1"/>
          </p:cNvSpPr>
          <p:nvPr>
            <p:ph idx="1"/>
          </p:nvPr>
        </p:nvSpPr>
        <p:spPr/>
        <p:txBody>
          <a:bodyPr>
            <a:normAutofit/>
          </a:bodyPr>
          <a:lstStyle/>
          <a:p>
            <a:r>
              <a:rPr lang="en-US" dirty="0" smtClean="0"/>
              <a:t>Provides access to raster (and image) data.</a:t>
            </a:r>
          </a:p>
          <a:p>
            <a:r>
              <a:rPr lang="en-US" dirty="0"/>
              <a:t>R</a:t>
            </a:r>
            <a:r>
              <a:rPr lang="en-US" dirty="0" smtClean="0"/>
              <a:t>equires </a:t>
            </a:r>
            <a:r>
              <a:rPr lang="en-US" dirty="0"/>
              <a:t>a raster or mosaic dataset</a:t>
            </a:r>
            <a:r>
              <a:rPr lang="en-US" dirty="0" smtClean="0"/>
              <a:t>.</a:t>
            </a:r>
          </a:p>
          <a:p>
            <a:r>
              <a:rPr lang="en-US" dirty="0" smtClean="0"/>
              <a:t>Can be used in ArcGIS Desktop.</a:t>
            </a:r>
          </a:p>
          <a:p>
            <a:r>
              <a:rPr lang="en-US" dirty="0" smtClean="0"/>
              <a:t>There are approximately 100 image services at NGMC.</a:t>
            </a:r>
          </a:p>
          <a:p>
            <a:endParaRPr lang="en-US" dirty="0"/>
          </a:p>
        </p:txBody>
      </p:sp>
    </p:spTree>
    <p:extLst>
      <p:ext uri="{BB962C8B-B14F-4D97-AF65-F5344CB8AC3E}">
        <p14:creationId xmlns:p14="http://schemas.microsoft.com/office/powerpoint/2010/main" val="21790715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vs. Image Service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map service requires an mxd.</a:t>
            </a:r>
          </a:p>
          <a:p>
            <a:r>
              <a:rPr lang="en-US" dirty="0" smtClean="0"/>
              <a:t>An image service does not.</a:t>
            </a:r>
          </a:p>
          <a:p>
            <a:r>
              <a:rPr lang="en-US" dirty="0" smtClean="0"/>
              <a:t>Serving image (raster) data through a map service requires an </a:t>
            </a:r>
            <a:r>
              <a:rPr lang="en-US" dirty="0" err="1" smtClean="0"/>
              <a:t>mxd</a:t>
            </a:r>
            <a:endParaRPr lang="en-US" dirty="0" smtClean="0"/>
          </a:p>
          <a:p>
            <a:pPr lvl="1"/>
            <a:r>
              <a:rPr lang="en-US" dirty="0" smtClean="0"/>
              <a:t>This will slow the rendering of imagery data</a:t>
            </a:r>
          </a:p>
          <a:p>
            <a:pPr lvl="1"/>
            <a:r>
              <a:rPr lang="en-US" dirty="0" smtClean="0"/>
              <a:t>This will not slow the rendering of vector data</a:t>
            </a:r>
          </a:p>
          <a:p>
            <a:r>
              <a:rPr lang="en-US" dirty="0" smtClean="0"/>
              <a:t>Serving image data through a image service does not require an </a:t>
            </a:r>
            <a:r>
              <a:rPr lang="en-US" dirty="0" err="1" smtClean="0"/>
              <a:t>mxd</a:t>
            </a:r>
            <a:r>
              <a:rPr lang="en-US" dirty="0" smtClean="0"/>
              <a:t>, can consume directly</a:t>
            </a:r>
          </a:p>
          <a:p>
            <a:pPr lvl="1"/>
            <a:r>
              <a:rPr lang="en-US" dirty="0" smtClean="0"/>
              <a:t>This will speed the rendering of the data</a:t>
            </a:r>
          </a:p>
          <a:p>
            <a:r>
              <a:rPr lang="en-US" dirty="0" smtClean="0"/>
              <a:t>Old (map service) vs. new (image service).</a:t>
            </a:r>
            <a:endParaRPr lang="en-US" dirty="0"/>
          </a:p>
        </p:txBody>
      </p:sp>
    </p:spTree>
    <p:extLst>
      <p:ext uri="{BB962C8B-B14F-4D97-AF65-F5344CB8AC3E}">
        <p14:creationId xmlns:p14="http://schemas.microsoft.com/office/powerpoint/2010/main" val="14113328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Service</a:t>
            </a:r>
            <a:endParaRPr lang="en-US" dirty="0"/>
          </a:p>
        </p:txBody>
      </p:sp>
      <p:sp>
        <p:nvSpPr>
          <p:cNvPr id="3" name="Content Placeholder 2"/>
          <p:cNvSpPr>
            <a:spLocks noGrp="1"/>
          </p:cNvSpPr>
          <p:nvPr>
            <p:ph idx="1"/>
          </p:nvPr>
        </p:nvSpPr>
        <p:spPr/>
        <p:txBody>
          <a:bodyPr/>
          <a:lstStyle/>
          <a:p>
            <a:r>
              <a:rPr lang="en-US" dirty="0" smtClean="0"/>
              <a:t>In order to use the image service in </a:t>
            </a:r>
            <a:r>
              <a:rPr lang="en-US" dirty="0" err="1" smtClean="0"/>
              <a:t>ArcMap</a:t>
            </a:r>
            <a:r>
              <a:rPr lang="en-US" dirty="0" smtClean="0"/>
              <a:t> the Image Server Plugin must be installed in ArcGIS 9.2 and 9.3.</a:t>
            </a:r>
          </a:p>
        </p:txBody>
      </p:sp>
    </p:spTree>
    <p:extLst>
      <p:ext uri="{BB962C8B-B14F-4D97-AF65-F5344CB8AC3E}">
        <p14:creationId xmlns:p14="http://schemas.microsoft.com/office/powerpoint/2010/main" val="40303410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Server Plugin</a:t>
            </a:r>
            <a:endParaRPr lang="en-US" dirty="0"/>
          </a:p>
        </p:txBody>
      </p:sp>
      <p:sp>
        <p:nvSpPr>
          <p:cNvPr id="3" name="Content Placeholder 2"/>
          <p:cNvSpPr>
            <a:spLocks noGrp="1"/>
          </p:cNvSpPr>
          <p:nvPr>
            <p:ph idx="1"/>
          </p:nvPr>
        </p:nvSpPr>
        <p:spPr/>
        <p:txBody>
          <a:bodyPr>
            <a:normAutofit/>
          </a:bodyPr>
          <a:lstStyle/>
          <a:p>
            <a:r>
              <a:rPr lang="en-US" dirty="0" smtClean="0"/>
              <a:t>The image server plugin is available for download and installation for ArcGIS 9.2 and 9.3:  </a:t>
            </a:r>
          </a:p>
          <a:p>
            <a:pPr lvl="1"/>
            <a:r>
              <a:rPr lang="en-US" dirty="0" smtClean="0"/>
              <a:t>It is CCE Certified</a:t>
            </a:r>
          </a:p>
          <a:p>
            <a:pPr lvl="1"/>
            <a:r>
              <a:rPr lang="en-US" dirty="0" smtClean="0"/>
              <a:t>There are separate plugins for 9.2 and 9.3</a:t>
            </a:r>
          </a:p>
          <a:p>
            <a:pPr lvl="1"/>
            <a:r>
              <a:rPr lang="en-US" dirty="0" smtClean="0"/>
              <a:t>Contact your local ITS</a:t>
            </a:r>
          </a:p>
          <a:p>
            <a:r>
              <a:rPr lang="en-US" dirty="0" smtClean="0"/>
              <a:t>The plugin is provided in ArcGIS 9.3.1 and 10.0.</a:t>
            </a:r>
          </a:p>
        </p:txBody>
      </p:sp>
    </p:spTree>
    <p:extLst>
      <p:ext uri="{BB962C8B-B14F-4D97-AF65-F5344CB8AC3E}">
        <p14:creationId xmlns:p14="http://schemas.microsoft.com/office/powerpoint/2010/main" val="12140614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Adding the Plugin to </a:t>
            </a:r>
            <a:r>
              <a:rPr lang="en-US" dirty="0" err="1" smtClean="0"/>
              <a:t>ArcMap</a:t>
            </a:r>
            <a:r>
              <a:rPr lang="en-US" dirty="0" smtClean="0"/>
              <a:t> 10</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1000" y="1600200"/>
            <a:ext cx="4038600" cy="2294482"/>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505200" y="2286000"/>
            <a:ext cx="1876425" cy="1876425"/>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667000"/>
            <a:ext cx="4029075" cy="3667125"/>
          </a:xfrm>
          <a:prstGeom prst="rect">
            <a:avLst/>
          </a:prstGeom>
        </p:spPr>
      </p:pic>
      <p:sp>
        <p:nvSpPr>
          <p:cNvPr id="8" name="Rectangle 7"/>
          <p:cNvSpPr/>
          <p:nvPr/>
        </p:nvSpPr>
        <p:spPr>
          <a:xfrm>
            <a:off x="3429000" y="1752600"/>
            <a:ext cx="685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ular Callout 8"/>
          <p:cNvSpPr/>
          <p:nvPr/>
        </p:nvSpPr>
        <p:spPr>
          <a:xfrm>
            <a:off x="1676400" y="1143000"/>
            <a:ext cx="1143000" cy="612648"/>
          </a:xfrm>
          <a:prstGeom prst="wedgeRoundRectCallout">
            <a:avLst>
              <a:gd name="adj1" fmla="val 102803"/>
              <a:gd name="adj2" fmla="val 6620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1-Select Customize</a:t>
            </a:r>
            <a:endParaRPr lang="en-US" sz="1200" dirty="0"/>
          </a:p>
        </p:txBody>
      </p:sp>
      <p:sp>
        <p:nvSpPr>
          <p:cNvPr id="10" name="Rectangle 9"/>
          <p:cNvSpPr/>
          <p:nvPr/>
        </p:nvSpPr>
        <p:spPr>
          <a:xfrm>
            <a:off x="3962400" y="3352800"/>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3011160" y="4267200"/>
            <a:ext cx="1219200" cy="612648"/>
          </a:xfrm>
          <a:prstGeom prst="wedgeRoundRectCallout">
            <a:avLst>
              <a:gd name="adj1" fmla="val 91357"/>
              <a:gd name="adj2" fmla="val -17063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2-Select Customize Mode</a:t>
            </a:r>
            <a:endParaRPr lang="en-US" sz="1200" dirty="0"/>
          </a:p>
        </p:txBody>
      </p:sp>
      <p:sp>
        <p:nvSpPr>
          <p:cNvPr id="12" name="Rectangle 11"/>
          <p:cNvSpPr/>
          <p:nvPr/>
        </p:nvSpPr>
        <p:spPr>
          <a:xfrm>
            <a:off x="5638800" y="2971800"/>
            <a:ext cx="609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ular Callout 12"/>
          <p:cNvSpPr/>
          <p:nvPr/>
        </p:nvSpPr>
        <p:spPr>
          <a:xfrm>
            <a:off x="6553200" y="1905000"/>
            <a:ext cx="1295400" cy="612648"/>
          </a:xfrm>
          <a:prstGeom prst="wedgeRoundRectCallout">
            <a:avLst>
              <a:gd name="adj1" fmla="val -93171"/>
              <a:gd name="adj2" fmla="val 13034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3-Select Commands</a:t>
            </a:r>
            <a:endParaRPr lang="en-US" sz="1200" dirty="0"/>
          </a:p>
        </p:txBody>
      </p:sp>
      <p:sp>
        <p:nvSpPr>
          <p:cNvPr id="14" name="Rounded Rectangular Callout 13"/>
          <p:cNvSpPr/>
          <p:nvPr/>
        </p:nvSpPr>
        <p:spPr>
          <a:xfrm>
            <a:off x="5626205" y="5181600"/>
            <a:ext cx="914400" cy="612648"/>
          </a:xfrm>
          <a:prstGeom prst="wedgeRoundRectCallout">
            <a:avLst>
              <a:gd name="adj1" fmla="val -27445"/>
              <a:gd name="adj2" fmla="val -18173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4-Select Image Server</a:t>
            </a:r>
            <a:endParaRPr lang="en-US" sz="1200" dirty="0"/>
          </a:p>
        </p:txBody>
      </p:sp>
      <p:sp>
        <p:nvSpPr>
          <p:cNvPr id="15" name="Rectangle 14"/>
          <p:cNvSpPr/>
          <p:nvPr/>
        </p:nvSpPr>
        <p:spPr>
          <a:xfrm>
            <a:off x="6934200" y="3657600"/>
            <a:ext cx="1828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7696200" y="4267200"/>
            <a:ext cx="1066800" cy="1066800"/>
          </a:xfrm>
          <a:prstGeom prst="wedgeRoundRectCallout">
            <a:avLst>
              <a:gd name="adj1" fmla="val -51412"/>
              <a:gd name="adj2" fmla="val -8191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5-Select Add Image Server Connection</a:t>
            </a:r>
            <a:endParaRPr lang="en-US" sz="1200" dirty="0"/>
          </a:p>
        </p:txBody>
      </p:sp>
    </p:spTree>
    <p:extLst>
      <p:ext uri="{BB962C8B-B14F-4D97-AF65-F5344CB8AC3E}">
        <p14:creationId xmlns:p14="http://schemas.microsoft.com/office/powerpoint/2010/main" val="27750846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181600"/>
            <a:ext cx="5486400" cy="566738"/>
          </a:xfrm>
        </p:spPr>
        <p:txBody>
          <a:bodyPr/>
          <a:lstStyle/>
          <a:p>
            <a:pPr algn="ctr"/>
            <a:r>
              <a:rPr lang="en-US" dirty="0" smtClean="0"/>
              <a:t>NAIP CIR</a:t>
            </a:r>
            <a:endParaRPr lang="en-US" dirty="0"/>
          </a:p>
        </p:txBody>
      </p:sp>
      <p:sp>
        <p:nvSpPr>
          <p:cNvPr id="4" name="Text Placeholder 3"/>
          <p:cNvSpPr>
            <a:spLocks noGrp="1"/>
          </p:cNvSpPr>
          <p:nvPr>
            <p:ph type="body" sz="half" idx="2"/>
          </p:nvPr>
        </p:nvSpPr>
        <p:spPr>
          <a:xfrm>
            <a:off x="1792288" y="5791200"/>
            <a:ext cx="5486400" cy="381000"/>
          </a:xfrm>
        </p:spPr>
        <p:txBody>
          <a:bodyPr>
            <a:normAutofit fontScale="77500" lnSpcReduction="20000"/>
          </a:bodyPr>
          <a:lstStyle/>
          <a:p>
            <a:r>
              <a:rPr lang="en-US" dirty="0"/>
              <a:t>http://ncgcws.ftw.nrcs.usda.gov/ArcGIS/rest/services/ortho_imagery/NAIP_CIR/MapServer?f=jsapi</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762000"/>
            <a:ext cx="9113837"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2483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Adding the Plugin to </a:t>
            </a:r>
            <a:r>
              <a:rPr lang="en-US" dirty="0" err="1" smtClean="0"/>
              <a:t>ArcMap</a:t>
            </a:r>
            <a:r>
              <a:rPr lang="en-US" dirty="0" smtClean="0"/>
              <a:t> 10</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61962" y="2029619"/>
            <a:ext cx="4029075" cy="366712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981200"/>
            <a:ext cx="4038600" cy="1496503"/>
          </a:xfrm>
        </p:spPr>
      </p:pic>
      <p:sp>
        <p:nvSpPr>
          <p:cNvPr id="6" name="Rectangle 5"/>
          <p:cNvSpPr/>
          <p:nvPr/>
        </p:nvSpPr>
        <p:spPr>
          <a:xfrm>
            <a:off x="2362200" y="2971800"/>
            <a:ext cx="1905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3124200" y="3657600"/>
            <a:ext cx="914400" cy="993648"/>
          </a:xfrm>
          <a:prstGeom prst="wedgeRoundRectCallout">
            <a:avLst>
              <a:gd name="adj1" fmla="val -31577"/>
              <a:gd name="adj2" fmla="val -9112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6</a:t>
            </a:r>
            <a:r>
              <a:rPr lang="en-US" sz="1200" dirty="0" smtClean="0"/>
              <a:t>-Left click and drag to </a:t>
            </a:r>
            <a:r>
              <a:rPr lang="en-US" sz="1200" dirty="0" err="1" smtClean="0"/>
              <a:t>ArcMap</a:t>
            </a:r>
            <a:r>
              <a:rPr lang="en-US" sz="1200" dirty="0" smtClean="0"/>
              <a:t> toolbar</a:t>
            </a:r>
            <a:endParaRPr lang="en-US" sz="1200" dirty="0"/>
          </a:p>
        </p:txBody>
      </p:sp>
      <p:sp>
        <p:nvSpPr>
          <p:cNvPr id="9" name="Rectangle 8"/>
          <p:cNvSpPr/>
          <p:nvPr/>
        </p:nvSpPr>
        <p:spPr>
          <a:xfrm>
            <a:off x="7696200" y="2286000"/>
            <a:ext cx="2286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7239000" y="1212273"/>
            <a:ext cx="1143000" cy="612648"/>
          </a:xfrm>
          <a:prstGeom prst="wedgeRoundRectCallout">
            <a:avLst>
              <a:gd name="adj1" fmla="val 2308"/>
              <a:gd name="adj2" fmla="val 11430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7-Release left mouse button</a:t>
            </a:r>
            <a:endParaRPr lang="en-US" sz="1200" dirty="0"/>
          </a:p>
        </p:txBody>
      </p:sp>
      <p:sp>
        <p:nvSpPr>
          <p:cNvPr id="11" name="Rounded Rectangular Callout 10"/>
          <p:cNvSpPr/>
          <p:nvPr/>
        </p:nvSpPr>
        <p:spPr>
          <a:xfrm>
            <a:off x="4876800" y="4876800"/>
            <a:ext cx="914400" cy="612648"/>
          </a:xfrm>
          <a:prstGeom prst="wedgeRoundRectCallout">
            <a:avLst>
              <a:gd name="adj1" fmla="val -113395"/>
              <a:gd name="adj2" fmla="val 5263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8</a:t>
            </a:r>
            <a:r>
              <a:rPr lang="en-US" sz="1200" dirty="0" smtClean="0"/>
              <a:t>-Close</a:t>
            </a:r>
            <a:endParaRPr lang="en-US" sz="1200" dirty="0"/>
          </a:p>
        </p:txBody>
      </p:sp>
    </p:spTree>
    <p:extLst>
      <p:ext uri="{BB962C8B-B14F-4D97-AF65-F5344CB8AC3E}">
        <p14:creationId xmlns:p14="http://schemas.microsoft.com/office/powerpoint/2010/main" val="806897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Image Service Data to </a:t>
            </a:r>
            <a:r>
              <a:rPr lang="en-US" dirty="0" err="1" smtClean="0"/>
              <a:t>ArcMap</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895600"/>
            <a:ext cx="4038600" cy="1496503"/>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688822"/>
            <a:ext cx="4038600" cy="4348719"/>
          </a:xfrm>
        </p:spPr>
      </p:pic>
      <p:sp>
        <p:nvSpPr>
          <p:cNvPr id="7" name="Rectangle 6"/>
          <p:cNvSpPr/>
          <p:nvPr/>
        </p:nvSpPr>
        <p:spPr>
          <a:xfrm>
            <a:off x="3505200" y="3204179"/>
            <a:ext cx="228600" cy="228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2057400" y="2060448"/>
            <a:ext cx="1676400" cy="612648"/>
          </a:xfrm>
          <a:prstGeom prst="wedgeRoundRectCallout">
            <a:avLst>
              <a:gd name="adj1" fmla="val 40925"/>
              <a:gd name="adj2" fmla="val 14514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1-Select Add Image Server Connection button</a:t>
            </a:r>
            <a:endParaRPr lang="en-US" sz="1200" dirty="0"/>
          </a:p>
        </p:txBody>
      </p:sp>
      <p:sp>
        <p:nvSpPr>
          <p:cNvPr id="9" name="Rounded Rectangular Callout 8"/>
          <p:cNvSpPr/>
          <p:nvPr/>
        </p:nvSpPr>
        <p:spPr>
          <a:xfrm>
            <a:off x="5638800" y="990600"/>
            <a:ext cx="2971800" cy="612648"/>
          </a:xfrm>
          <a:prstGeom prst="wedgeRoundRectCallout">
            <a:avLst>
              <a:gd name="adj1" fmla="val -8657"/>
              <a:gd name="adj2" fmla="val 12452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2-Type imageserver1.ftw.nrcs.usda.gov:10010</a:t>
            </a:r>
            <a:endParaRPr lang="en-US" sz="1200" dirty="0"/>
          </a:p>
        </p:txBody>
      </p:sp>
      <p:sp>
        <p:nvSpPr>
          <p:cNvPr id="10" name="Rounded Rectangular Callout 9"/>
          <p:cNvSpPr/>
          <p:nvPr/>
        </p:nvSpPr>
        <p:spPr>
          <a:xfrm>
            <a:off x="7554506" y="2366772"/>
            <a:ext cx="914400" cy="612648"/>
          </a:xfrm>
          <a:prstGeom prst="wedgeRoundRectCallout">
            <a:avLst>
              <a:gd name="adj1" fmla="val -20007"/>
              <a:gd name="adj2" fmla="val -7195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3-Click Get Services</a:t>
            </a:r>
            <a:endParaRPr lang="en-US" sz="1200" dirty="0"/>
          </a:p>
        </p:txBody>
      </p:sp>
      <p:sp>
        <p:nvSpPr>
          <p:cNvPr id="11" name="Rounded Rectangular Callout 10"/>
          <p:cNvSpPr/>
          <p:nvPr/>
        </p:nvSpPr>
        <p:spPr>
          <a:xfrm>
            <a:off x="6705600" y="3126455"/>
            <a:ext cx="1371600" cy="612648"/>
          </a:xfrm>
          <a:prstGeom prst="wedgeRoundRectCallout">
            <a:avLst>
              <a:gd name="adj1" fmla="val -95764"/>
              <a:gd name="adj2" fmla="val 205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Services available on imageserver1</a:t>
            </a:r>
            <a:endParaRPr lang="en-US" sz="1200" dirty="0"/>
          </a:p>
        </p:txBody>
      </p:sp>
    </p:spTree>
    <p:extLst>
      <p:ext uri="{BB962C8B-B14F-4D97-AF65-F5344CB8AC3E}">
        <p14:creationId xmlns:p14="http://schemas.microsoft.com/office/powerpoint/2010/main" val="30347655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Image Service Data to </a:t>
            </a:r>
            <a:r>
              <a:rPr lang="en-US" dirty="0" err="1" smtClean="0"/>
              <a:t>ArcMap</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398" y="1600200"/>
            <a:ext cx="4203203" cy="4525963"/>
          </a:xfrm>
        </p:spPr>
      </p:pic>
      <p:sp>
        <p:nvSpPr>
          <p:cNvPr id="6" name="Rectangle 5"/>
          <p:cNvSpPr/>
          <p:nvPr/>
        </p:nvSpPr>
        <p:spPr>
          <a:xfrm>
            <a:off x="2743200" y="2971800"/>
            <a:ext cx="1143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1143000" y="2895600"/>
            <a:ext cx="914400" cy="460248"/>
          </a:xfrm>
          <a:prstGeom prst="wedgeRoundRectCallout">
            <a:avLst>
              <a:gd name="adj1" fmla="val 121316"/>
              <a:gd name="adj2" fmla="val 44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4</a:t>
            </a:r>
            <a:r>
              <a:rPr lang="en-US" sz="1200" dirty="0" smtClean="0"/>
              <a:t>-Expand</a:t>
            </a:r>
            <a:endParaRPr lang="en-US" sz="1200" dirty="0"/>
          </a:p>
        </p:txBody>
      </p:sp>
      <p:sp>
        <p:nvSpPr>
          <p:cNvPr id="8" name="Rounded Rectangular Callout 7"/>
          <p:cNvSpPr/>
          <p:nvPr/>
        </p:nvSpPr>
        <p:spPr>
          <a:xfrm>
            <a:off x="5334000" y="3657600"/>
            <a:ext cx="914400" cy="385572"/>
          </a:xfrm>
          <a:prstGeom prst="wedgeRoundRectCallout">
            <a:avLst>
              <a:gd name="adj1" fmla="val -66288"/>
              <a:gd name="adj2" fmla="val 7230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6</a:t>
            </a:r>
            <a:r>
              <a:rPr lang="en-US" sz="1200" dirty="0" smtClean="0"/>
              <a:t>-Add</a:t>
            </a:r>
            <a:endParaRPr lang="en-US" sz="1200" dirty="0"/>
          </a:p>
        </p:txBody>
      </p:sp>
      <p:sp>
        <p:nvSpPr>
          <p:cNvPr id="9" name="Rounded Rectangular Callout 8"/>
          <p:cNvSpPr/>
          <p:nvPr/>
        </p:nvSpPr>
        <p:spPr>
          <a:xfrm>
            <a:off x="2895600" y="4800600"/>
            <a:ext cx="2819400" cy="612648"/>
          </a:xfrm>
          <a:prstGeom prst="wedgeRoundRectCallout">
            <a:avLst>
              <a:gd name="adj1" fmla="val -12792"/>
              <a:gd name="adj2" fmla="val -6455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Can add more than one service at a time, just keep selecting and adding.</a:t>
            </a:r>
            <a:endParaRPr lang="en-US" sz="1200" dirty="0"/>
          </a:p>
        </p:txBody>
      </p:sp>
      <p:sp>
        <p:nvSpPr>
          <p:cNvPr id="10" name="Rounded Rectangular Callout 9"/>
          <p:cNvSpPr/>
          <p:nvPr/>
        </p:nvSpPr>
        <p:spPr>
          <a:xfrm>
            <a:off x="3673344" y="5867400"/>
            <a:ext cx="914400" cy="381000"/>
          </a:xfrm>
          <a:prstGeom prst="wedgeRoundRectCallout">
            <a:avLst>
              <a:gd name="adj1" fmla="val 122142"/>
              <a:gd name="adj2" fmla="val -3618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7</a:t>
            </a:r>
            <a:r>
              <a:rPr lang="en-US" sz="1200" dirty="0" smtClean="0"/>
              <a:t>-OK</a:t>
            </a:r>
            <a:endParaRPr lang="en-US" sz="1200" dirty="0"/>
          </a:p>
        </p:txBody>
      </p:sp>
      <p:sp>
        <p:nvSpPr>
          <p:cNvPr id="11" name="Rectangle 10"/>
          <p:cNvSpPr/>
          <p:nvPr/>
        </p:nvSpPr>
        <p:spPr>
          <a:xfrm>
            <a:off x="3200400" y="3355848"/>
            <a:ext cx="762000" cy="149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4572000" y="2799613"/>
            <a:ext cx="914400" cy="476987"/>
          </a:xfrm>
          <a:prstGeom prst="wedgeRoundRectCallout">
            <a:avLst>
              <a:gd name="adj1" fmla="val -110915"/>
              <a:gd name="adj2" fmla="val 7728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5</a:t>
            </a:r>
            <a:r>
              <a:rPr lang="en-US" sz="1200" dirty="0" smtClean="0"/>
              <a:t>-Select</a:t>
            </a:r>
            <a:endParaRPr lang="en-US" sz="1200" dirty="0"/>
          </a:p>
        </p:txBody>
      </p:sp>
    </p:spTree>
    <p:extLst>
      <p:ext uri="{BB962C8B-B14F-4D97-AF65-F5344CB8AC3E}">
        <p14:creationId xmlns:p14="http://schemas.microsoft.com/office/powerpoint/2010/main" val="29487055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Image Service Data to </a:t>
            </a:r>
            <a:r>
              <a:rPr lang="en-US" dirty="0" err="1" smtClean="0"/>
              <a:t>ArcMap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527" y="1600200"/>
            <a:ext cx="5968946" cy="4525963"/>
          </a:xfrm>
        </p:spPr>
      </p:pic>
    </p:spTree>
    <p:extLst>
      <p:ext uri="{BB962C8B-B14F-4D97-AF65-F5344CB8AC3E}">
        <p14:creationId xmlns:p14="http://schemas.microsoft.com/office/powerpoint/2010/main" val="15806558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vs. Image Service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map service requires an mxd.</a:t>
            </a:r>
          </a:p>
          <a:p>
            <a:r>
              <a:rPr lang="en-US" dirty="0" smtClean="0"/>
              <a:t>An image service does not.</a:t>
            </a:r>
          </a:p>
          <a:p>
            <a:r>
              <a:rPr lang="en-US" dirty="0" smtClean="0"/>
              <a:t>Serving image (raster) data through a map service requires an </a:t>
            </a:r>
            <a:r>
              <a:rPr lang="en-US" dirty="0" err="1" smtClean="0"/>
              <a:t>mxd</a:t>
            </a:r>
            <a:endParaRPr lang="en-US" dirty="0" smtClean="0"/>
          </a:p>
          <a:p>
            <a:pPr lvl="1"/>
            <a:r>
              <a:rPr lang="en-US" dirty="0"/>
              <a:t>This will slow the rendering of imagery data</a:t>
            </a:r>
          </a:p>
          <a:p>
            <a:pPr lvl="1"/>
            <a:r>
              <a:rPr lang="en-US" dirty="0"/>
              <a:t>This will not slow the rendering of vector data</a:t>
            </a:r>
          </a:p>
          <a:p>
            <a:r>
              <a:rPr lang="en-US" dirty="0" smtClean="0"/>
              <a:t>Serving image data through a image service does not require an </a:t>
            </a:r>
            <a:r>
              <a:rPr lang="en-US" dirty="0" err="1" smtClean="0"/>
              <a:t>mxd</a:t>
            </a:r>
            <a:r>
              <a:rPr lang="en-US" dirty="0" smtClean="0"/>
              <a:t>, can consume directly</a:t>
            </a:r>
          </a:p>
          <a:p>
            <a:pPr lvl="1"/>
            <a:r>
              <a:rPr lang="en-US" dirty="0" smtClean="0"/>
              <a:t>This will speed the rendering of the data</a:t>
            </a:r>
          </a:p>
          <a:p>
            <a:r>
              <a:rPr lang="en-US" dirty="0" smtClean="0"/>
              <a:t>Old (map service) vs. new (image service).</a:t>
            </a:r>
            <a:endParaRPr lang="en-US" dirty="0"/>
          </a:p>
        </p:txBody>
      </p:sp>
    </p:spTree>
    <p:extLst>
      <p:ext uri="{BB962C8B-B14F-4D97-AF65-F5344CB8AC3E}">
        <p14:creationId xmlns:p14="http://schemas.microsoft.com/office/powerpoint/2010/main" val="17381669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vs. Map Service</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Images served through a map service on </a:t>
            </a:r>
            <a:r>
              <a:rPr lang="en-US" dirty="0" err="1" smtClean="0"/>
              <a:t>ncgcws</a:t>
            </a:r>
            <a:r>
              <a:rPr lang="en-US" dirty="0" smtClean="0"/>
              <a:t>.</a:t>
            </a:r>
          </a:p>
          <a:p>
            <a:r>
              <a:rPr lang="en-US" dirty="0" smtClean="0"/>
              <a:t>A map service because it requires a mxd.</a:t>
            </a:r>
          </a:p>
          <a:p>
            <a:r>
              <a:rPr lang="en-US" dirty="0" smtClean="0"/>
              <a:t>Renders more slowly for imagery data not vector data.</a:t>
            </a:r>
          </a:p>
          <a:p>
            <a:r>
              <a:rPr lang="en-US" dirty="0" smtClean="0"/>
              <a:t>The map services are used mainly to support those clients in ArcGIS 9.2. </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64598" y="1600200"/>
            <a:ext cx="2623803" cy="4525963"/>
          </a:xfrm>
        </p:spPr>
      </p:pic>
    </p:spTree>
    <p:extLst>
      <p:ext uri="{BB962C8B-B14F-4D97-AF65-F5344CB8AC3E}">
        <p14:creationId xmlns:p14="http://schemas.microsoft.com/office/powerpoint/2010/main" val="7212517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vs. Map Service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688822"/>
            <a:ext cx="4038600" cy="4348719"/>
          </a:xfrm>
        </p:spPr>
      </p:pic>
      <p:sp>
        <p:nvSpPr>
          <p:cNvPr id="4" name="Content Placeholder 3"/>
          <p:cNvSpPr>
            <a:spLocks noGrp="1"/>
          </p:cNvSpPr>
          <p:nvPr>
            <p:ph sz="half" idx="2"/>
          </p:nvPr>
        </p:nvSpPr>
        <p:spPr/>
        <p:txBody>
          <a:bodyPr/>
          <a:lstStyle/>
          <a:p>
            <a:r>
              <a:rPr lang="en-US" dirty="0" smtClean="0"/>
              <a:t>Images served through an image service on imageserver1.</a:t>
            </a:r>
          </a:p>
          <a:p>
            <a:r>
              <a:rPr lang="en-US" dirty="0" smtClean="0"/>
              <a:t>An image service because it does not require an mxd.</a:t>
            </a:r>
          </a:p>
          <a:p>
            <a:r>
              <a:rPr lang="en-US" dirty="0" smtClean="0"/>
              <a:t>Renders faster.</a:t>
            </a:r>
            <a:endParaRPr lang="en-US" dirty="0"/>
          </a:p>
        </p:txBody>
      </p:sp>
    </p:spTree>
    <p:extLst>
      <p:ext uri="{BB962C8B-B14F-4D97-AF65-F5344CB8AC3E}">
        <p14:creationId xmlns:p14="http://schemas.microsoft.com/office/powerpoint/2010/main" val="41218982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vs. Map Service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7527" y="1600200"/>
            <a:ext cx="5968946" cy="4525963"/>
          </a:xfrm>
        </p:spPr>
      </p:pic>
      <p:sp>
        <p:nvSpPr>
          <p:cNvPr id="5" name="Rounded Rectangular Callout 4"/>
          <p:cNvSpPr/>
          <p:nvPr/>
        </p:nvSpPr>
        <p:spPr>
          <a:xfrm>
            <a:off x="413117" y="1828800"/>
            <a:ext cx="914400" cy="612648"/>
          </a:xfrm>
          <a:prstGeom prst="wedgeRoundRectCallout">
            <a:avLst>
              <a:gd name="adj1" fmla="val 90737"/>
              <a:gd name="adj2" fmla="val 7236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Map Service</a:t>
            </a:r>
            <a:endParaRPr lang="en-US" sz="1200" dirty="0"/>
          </a:p>
        </p:txBody>
      </p:sp>
      <p:sp>
        <p:nvSpPr>
          <p:cNvPr id="6" name="Rounded Rectangular Callout 5"/>
          <p:cNvSpPr/>
          <p:nvPr/>
        </p:nvSpPr>
        <p:spPr>
          <a:xfrm>
            <a:off x="413117" y="3352800"/>
            <a:ext cx="914400" cy="612648"/>
          </a:xfrm>
          <a:prstGeom prst="wedgeRoundRectCallout">
            <a:avLst>
              <a:gd name="adj1" fmla="val 123795"/>
              <a:gd name="adj2" fmla="val -6578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Image Service</a:t>
            </a:r>
            <a:endParaRPr lang="en-US" sz="1200" dirty="0"/>
          </a:p>
        </p:txBody>
      </p:sp>
      <p:sp>
        <p:nvSpPr>
          <p:cNvPr id="7" name="Rectangle 6"/>
          <p:cNvSpPr/>
          <p:nvPr/>
        </p:nvSpPr>
        <p:spPr>
          <a:xfrm>
            <a:off x="1752600" y="2514600"/>
            <a:ext cx="990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52600" y="3048000"/>
            <a:ext cx="990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72200" y="2441448"/>
            <a:ext cx="9144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Same data</a:t>
            </a:r>
            <a:endParaRPr lang="en-US" sz="1200" dirty="0"/>
          </a:p>
        </p:txBody>
      </p:sp>
    </p:spTree>
    <p:extLst>
      <p:ext uri="{BB962C8B-B14F-4D97-AF65-F5344CB8AC3E}">
        <p14:creationId xmlns:p14="http://schemas.microsoft.com/office/powerpoint/2010/main" val="33954472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Coming</a:t>
            </a:r>
            <a:endParaRPr lang="en-US" dirty="0"/>
          </a:p>
        </p:txBody>
      </p:sp>
      <p:sp>
        <p:nvSpPr>
          <p:cNvPr id="3" name="Content Placeholder 2"/>
          <p:cNvSpPr>
            <a:spLocks noGrp="1"/>
          </p:cNvSpPr>
          <p:nvPr>
            <p:ph idx="1"/>
          </p:nvPr>
        </p:nvSpPr>
        <p:spPr/>
        <p:txBody>
          <a:bodyPr/>
          <a:lstStyle/>
          <a:p>
            <a:r>
              <a:rPr lang="en-US" dirty="0" smtClean="0"/>
              <a:t>In ArcGIS 10.1 image server is being replaced by something called mosaic datasets:</a:t>
            </a:r>
          </a:p>
          <a:p>
            <a:pPr lvl="1"/>
            <a:r>
              <a:rPr lang="en-US" dirty="0" smtClean="0"/>
              <a:t>More </a:t>
            </a:r>
            <a:r>
              <a:rPr lang="en-US" b="1" i="1" u="sng" dirty="0" smtClean="0">
                <a:solidFill>
                  <a:srgbClr val="FF0000"/>
                </a:solidFill>
              </a:rPr>
              <a:t>testing</a:t>
            </a:r>
            <a:r>
              <a:rPr lang="en-US" dirty="0" smtClean="0">
                <a:solidFill>
                  <a:srgbClr val="FF0000"/>
                </a:solidFill>
              </a:rPr>
              <a:t> </a:t>
            </a:r>
            <a:r>
              <a:rPr lang="en-US" dirty="0" smtClean="0"/>
              <a:t>services will appear when NGMC begins implementing</a:t>
            </a:r>
          </a:p>
          <a:p>
            <a:pPr lvl="1"/>
            <a:r>
              <a:rPr lang="en-US" dirty="0" smtClean="0"/>
              <a:t>More duplicate services also to continue supporting ArcGIS 9.2, 9.3, and 10.0</a:t>
            </a:r>
            <a:endParaRPr lang="en-US" dirty="0"/>
          </a:p>
        </p:txBody>
      </p:sp>
    </p:spTree>
    <p:extLst>
      <p:ext uri="{BB962C8B-B14F-4D97-AF65-F5344CB8AC3E}">
        <p14:creationId xmlns:p14="http://schemas.microsoft.com/office/powerpoint/2010/main" val="35887843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Service</a:t>
            </a:r>
            <a:endParaRPr lang="en-US" dirty="0"/>
          </a:p>
        </p:txBody>
      </p:sp>
      <p:sp>
        <p:nvSpPr>
          <p:cNvPr id="3" name="Content Placeholder 2"/>
          <p:cNvSpPr>
            <a:spLocks noGrp="1"/>
          </p:cNvSpPr>
          <p:nvPr>
            <p:ph idx="1"/>
          </p:nvPr>
        </p:nvSpPr>
        <p:spPr/>
        <p:txBody>
          <a:bodyPr>
            <a:normAutofit/>
          </a:bodyPr>
          <a:lstStyle/>
          <a:p>
            <a:r>
              <a:rPr lang="en-US" dirty="0"/>
              <a:t>A map cache is the entire map at several different </a:t>
            </a:r>
            <a:r>
              <a:rPr lang="en-US" dirty="0" smtClean="0"/>
              <a:t>levels or scales.</a:t>
            </a:r>
          </a:p>
          <a:p>
            <a:r>
              <a:rPr lang="en-US" dirty="0" smtClean="0"/>
              <a:t>The cache also stores the copies </a:t>
            </a:r>
            <a:r>
              <a:rPr lang="en-US" dirty="0"/>
              <a:t>of the map images.</a:t>
            </a:r>
          </a:p>
          <a:p>
            <a:r>
              <a:rPr lang="en-US" dirty="0" smtClean="0"/>
              <a:t>Map caching is a very effective way to make maps and applications run faster.</a:t>
            </a:r>
          </a:p>
          <a:p>
            <a:r>
              <a:rPr lang="en-US" dirty="0" smtClean="0"/>
              <a:t>It can take a while to create the cache but the benefits are performance and quality.</a:t>
            </a:r>
            <a:endParaRPr lang="en-US" dirty="0"/>
          </a:p>
        </p:txBody>
      </p:sp>
    </p:spTree>
    <p:extLst>
      <p:ext uri="{BB962C8B-B14F-4D97-AF65-F5344CB8AC3E}">
        <p14:creationId xmlns:p14="http://schemas.microsoft.com/office/powerpoint/2010/main" val="3450740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URL</a:t>
            </a:r>
            <a:endParaRPr lang="en-US" dirty="0"/>
          </a:p>
        </p:txBody>
      </p:sp>
      <p:sp>
        <p:nvSpPr>
          <p:cNvPr id="3" name="Content Placeholder 2"/>
          <p:cNvSpPr>
            <a:spLocks noGrp="1"/>
          </p:cNvSpPr>
          <p:nvPr>
            <p:ph idx="1"/>
          </p:nvPr>
        </p:nvSpPr>
        <p:spPr/>
        <p:txBody>
          <a:bodyPr/>
          <a:lstStyle/>
          <a:p>
            <a:r>
              <a:rPr lang="en-US" dirty="0" smtClean="0"/>
              <a:t>Let’s back up a bit on the URL, from </a:t>
            </a:r>
          </a:p>
          <a:p>
            <a:endParaRPr lang="en-US" dirty="0" smtClean="0"/>
          </a:p>
          <a:p>
            <a:endParaRPr lang="en-US" dirty="0"/>
          </a:p>
          <a:p>
            <a:r>
              <a:rPr lang="en-US" dirty="0" smtClean="0"/>
              <a:t>To</a:t>
            </a:r>
          </a:p>
          <a:p>
            <a:endParaRPr lang="en-US" dirty="0" smtClean="0"/>
          </a:p>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55" y="2590800"/>
            <a:ext cx="7010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114800"/>
            <a:ext cx="4953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5181600" y="4114800"/>
            <a:ext cx="457200" cy="60960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638800" y="4114800"/>
            <a:ext cx="228600" cy="6096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867400" y="4114800"/>
            <a:ext cx="609600" cy="6096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429000" y="4114800"/>
            <a:ext cx="1752600" cy="609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1905000" y="5176018"/>
            <a:ext cx="1447800" cy="612648"/>
          </a:xfrm>
          <a:prstGeom prst="wedgeRoundRectCallout">
            <a:avLst>
              <a:gd name="adj1" fmla="val 106987"/>
              <a:gd name="adj2" fmla="val -124068"/>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Tahoma" pitchFamily="34" charset="0"/>
                <a:ea typeface="Tahoma" pitchFamily="34" charset="0"/>
                <a:cs typeface="Tahoma" pitchFamily="34" charset="0"/>
              </a:rPr>
              <a:t>Hostname</a:t>
            </a:r>
            <a:endParaRPr lang="en-US" dirty="0">
              <a:latin typeface="Tahoma" pitchFamily="34" charset="0"/>
              <a:ea typeface="Tahoma" pitchFamily="34" charset="0"/>
              <a:cs typeface="Tahoma" pitchFamily="34" charset="0"/>
            </a:endParaRPr>
          </a:p>
        </p:txBody>
      </p:sp>
      <p:sp>
        <p:nvSpPr>
          <p:cNvPr id="8" name="Rounded Rectangular Callout 7"/>
          <p:cNvSpPr/>
          <p:nvPr/>
        </p:nvSpPr>
        <p:spPr>
          <a:xfrm>
            <a:off x="3886200" y="5199655"/>
            <a:ext cx="1219200" cy="612648"/>
          </a:xfrm>
          <a:prstGeom prst="wedgeRoundRectCallout">
            <a:avLst>
              <a:gd name="adj1" fmla="val 76190"/>
              <a:gd name="adj2" fmla="val -12762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Instance</a:t>
            </a:r>
            <a:endParaRPr lang="en-US" dirty="0"/>
          </a:p>
        </p:txBody>
      </p:sp>
      <p:sp>
        <p:nvSpPr>
          <p:cNvPr id="9" name="Rounded Rectangular Callout 8"/>
          <p:cNvSpPr/>
          <p:nvPr/>
        </p:nvSpPr>
        <p:spPr>
          <a:xfrm>
            <a:off x="5334000" y="5199656"/>
            <a:ext cx="1066800" cy="612648"/>
          </a:xfrm>
          <a:prstGeom prst="wedgeRoundRectCallout">
            <a:avLst>
              <a:gd name="adj1" fmla="val -11479"/>
              <a:gd name="adj2" fmla="val -12762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Protocol</a:t>
            </a:r>
            <a:endParaRPr lang="en-US" dirty="0"/>
          </a:p>
        </p:txBody>
      </p:sp>
      <p:sp>
        <p:nvSpPr>
          <p:cNvPr id="11" name="Rounded Rectangular Callout 10"/>
          <p:cNvSpPr/>
          <p:nvPr/>
        </p:nvSpPr>
        <p:spPr>
          <a:xfrm>
            <a:off x="6781800" y="5221427"/>
            <a:ext cx="1143000" cy="612648"/>
          </a:xfrm>
          <a:prstGeom prst="wedgeRoundRectCallout">
            <a:avLst>
              <a:gd name="adj1" fmla="val -105595"/>
              <a:gd name="adj2" fmla="val -13472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Services</a:t>
            </a:r>
            <a:endParaRPr lang="en-US" dirty="0"/>
          </a:p>
        </p:txBody>
      </p:sp>
    </p:spTree>
    <p:extLst>
      <p:ext uri="{BB962C8B-B14F-4D97-AF65-F5344CB8AC3E}">
        <p14:creationId xmlns:p14="http://schemas.microsoft.com/office/powerpoint/2010/main" val="16143850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Service</a:t>
            </a:r>
            <a:endParaRPr lang="en-US" dirty="0"/>
          </a:p>
        </p:txBody>
      </p:sp>
      <p:sp>
        <p:nvSpPr>
          <p:cNvPr id="3" name="Content Placeholder 2"/>
          <p:cNvSpPr>
            <a:spLocks noGrp="1"/>
          </p:cNvSpPr>
          <p:nvPr>
            <p:ph idx="1"/>
          </p:nvPr>
        </p:nvSpPr>
        <p:spPr/>
        <p:txBody>
          <a:bodyPr>
            <a:normAutofit lnSpcReduction="10000"/>
          </a:bodyPr>
          <a:lstStyle/>
          <a:p>
            <a:r>
              <a:rPr lang="en-US" dirty="0" smtClean="0"/>
              <a:t>A cache tiling scheme must be created.</a:t>
            </a:r>
          </a:p>
          <a:p>
            <a:r>
              <a:rPr lang="en-US" dirty="0" smtClean="0"/>
              <a:t>The cached images are no longer in a GIS format, instead they become a picture in either JPEG or PNG format.</a:t>
            </a:r>
          </a:p>
          <a:p>
            <a:r>
              <a:rPr lang="en-US" dirty="0" smtClean="0"/>
              <a:t>JPEG usually used for imagery.</a:t>
            </a:r>
          </a:p>
          <a:p>
            <a:r>
              <a:rPr lang="en-US" dirty="0" smtClean="0"/>
              <a:t>PNG format is used for any feature that requires transparency (opacity).</a:t>
            </a:r>
          </a:p>
          <a:p>
            <a:r>
              <a:rPr lang="en-US" dirty="0" smtClean="0"/>
              <a:t>A service can have a mix of JPEG and PNG formats.</a:t>
            </a:r>
            <a:endParaRPr lang="en-US" dirty="0"/>
          </a:p>
        </p:txBody>
      </p:sp>
    </p:spTree>
    <p:extLst>
      <p:ext uri="{BB962C8B-B14F-4D97-AF65-F5344CB8AC3E}">
        <p14:creationId xmlns:p14="http://schemas.microsoft.com/office/powerpoint/2010/main" val="26566872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Caching</a:t>
            </a:r>
            <a:endParaRPr lang="en-US" dirty="0"/>
          </a:p>
        </p:txBody>
      </p:sp>
      <p:sp>
        <p:nvSpPr>
          <p:cNvPr id="3" name="Content Placeholder 2"/>
          <p:cNvSpPr>
            <a:spLocks noGrp="1"/>
          </p:cNvSpPr>
          <p:nvPr>
            <p:ph idx="1"/>
          </p:nvPr>
        </p:nvSpPr>
        <p:spPr/>
        <p:txBody>
          <a:bodyPr/>
          <a:lstStyle/>
          <a:p>
            <a:r>
              <a:rPr lang="en-US" dirty="0" smtClean="0"/>
              <a:t>Most of the image services have approximately 14 to 18 levels.</a:t>
            </a:r>
          </a:p>
          <a:p>
            <a:r>
              <a:rPr lang="en-US" dirty="0" smtClean="0"/>
              <a:t>The levels can differ depending on the data and the intended use of the data.</a:t>
            </a:r>
          </a:p>
        </p:txBody>
      </p:sp>
    </p:spTree>
    <p:extLst>
      <p:ext uri="{BB962C8B-B14F-4D97-AF65-F5344CB8AC3E}">
        <p14:creationId xmlns:p14="http://schemas.microsoft.com/office/powerpoint/2010/main" val="2711397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Cached Maps</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5825" y="2239169"/>
            <a:ext cx="3181350" cy="324802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743810"/>
            <a:ext cx="4038600" cy="4238743"/>
          </a:xfrm>
        </p:spPr>
      </p:pic>
      <p:sp>
        <p:nvSpPr>
          <p:cNvPr id="9" name="Rectangle 8"/>
          <p:cNvSpPr/>
          <p:nvPr/>
        </p:nvSpPr>
        <p:spPr>
          <a:xfrm>
            <a:off x="1295400" y="3124200"/>
            <a:ext cx="1066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53000" y="3429000"/>
            <a:ext cx="2209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1828800" y="1600200"/>
            <a:ext cx="2209800" cy="612648"/>
          </a:xfrm>
          <a:prstGeom prst="wedgeRoundRectCallout">
            <a:avLst>
              <a:gd name="adj1" fmla="val -43062"/>
              <a:gd name="adj2" fmla="val 18955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Back to ncgcws.ftw.nrcs.usda.gov.  Select easements.</a:t>
            </a:r>
            <a:endParaRPr lang="en-US" sz="1200" dirty="0"/>
          </a:p>
        </p:txBody>
      </p:sp>
      <p:sp>
        <p:nvSpPr>
          <p:cNvPr id="12" name="Rounded Rectangular Callout 11"/>
          <p:cNvSpPr/>
          <p:nvPr/>
        </p:nvSpPr>
        <p:spPr>
          <a:xfrm>
            <a:off x="7543800" y="3048000"/>
            <a:ext cx="685800" cy="460248"/>
          </a:xfrm>
          <a:prstGeom prst="wedgeRoundRectCallout">
            <a:avLst>
              <a:gd name="adj1" fmla="val -100172"/>
              <a:gd name="adj2" fmla="val 6414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Select</a:t>
            </a:r>
            <a:endParaRPr lang="en-US" sz="1200" dirty="0"/>
          </a:p>
        </p:txBody>
      </p:sp>
    </p:spTree>
    <p:extLst>
      <p:ext uri="{BB962C8B-B14F-4D97-AF65-F5344CB8AC3E}">
        <p14:creationId xmlns:p14="http://schemas.microsoft.com/office/powerpoint/2010/main" val="29112807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Maps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046" y="1600200"/>
            <a:ext cx="7691907" cy="4525963"/>
          </a:xfrm>
        </p:spPr>
      </p:pic>
      <p:sp>
        <p:nvSpPr>
          <p:cNvPr id="5" name="Oval 4"/>
          <p:cNvSpPr/>
          <p:nvPr/>
        </p:nvSpPr>
        <p:spPr>
          <a:xfrm>
            <a:off x="609600" y="5410200"/>
            <a:ext cx="2362200"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5867400" y="2207382"/>
            <a:ext cx="1447800" cy="612648"/>
          </a:xfrm>
          <a:prstGeom prst="wedgeRoundRectCallout">
            <a:avLst>
              <a:gd name="adj1" fmla="val -40146"/>
              <a:gd name="adj2" fmla="val 7606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 good description of the service.</a:t>
            </a:r>
            <a:endParaRPr lang="en-US" sz="1200" dirty="0"/>
          </a:p>
        </p:txBody>
      </p:sp>
      <p:sp>
        <p:nvSpPr>
          <p:cNvPr id="7" name="Rounded Rectangular Callout 6"/>
          <p:cNvSpPr/>
          <p:nvPr/>
        </p:nvSpPr>
        <p:spPr>
          <a:xfrm>
            <a:off x="3581400" y="3957828"/>
            <a:ext cx="914400" cy="612648"/>
          </a:xfrm>
          <a:prstGeom prst="wedgeRoundRectCallout">
            <a:avLst>
              <a:gd name="adj1" fmla="val -54717"/>
              <a:gd name="adj2" fmla="val 11677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Imagery from 2007.</a:t>
            </a:r>
            <a:endParaRPr lang="en-US" sz="1200" dirty="0"/>
          </a:p>
        </p:txBody>
      </p:sp>
      <p:sp>
        <p:nvSpPr>
          <p:cNvPr id="8" name="Rounded Rectangular Callout 7"/>
          <p:cNvSpPr/>
          <p:nvPr/>
        </p:nvSpPr>
        <p:spPr>
          <a:xfrm>
            <a:off x="3810000" y="5103876"/>
            <a:ext cx="1600200" cy="612648"/>
          </a:xfrm>
          <a:prstGeom prst="wedgeRoundRectCallout">
            <a:avLst>
              <a:gd name="adj1" fmla="val -146925"/>
              <a:gd name="adj2" fmla="val 2179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Spatial Reference 4326=WGS84</a:t>
            </a:r>
            <a:endParaRPr lang="en-US" sz="1200" dirty="0"/>
          </a:p>
        </p:txBody>
      </p:sp>
      <p:sp>
        <p:nvSpPr>
          <p:cNvPr id="3" name="Right Arrow 2"/>
          <p:cNvSpPr/>
          <p:nvPr/>
        </p:nvSpPr>
        <p:spPr>
          <a:xfrm rot="4150392">
            <a:off x="457200" y="4724400"/>
            <a:ext cx="978408" cy="48463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547678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Maps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6761" y="1600200"/>
            <a:ext cx="2810477" cy="4525963"/>
          </a:xfrm>
        </p:spPr>
      </p:pic>
      <p:sp>
        <p:nvSpPr>
          <p:cNvPr id="7" name="Rounded Rectangular Callout 6"/>
          <p:cNvSpPr/>
          <p:nvPr/>
        </p:nvSpPr>
        <p:spPr>
          <a:xfrm>
            <a:off x="6096000" y="1676400"/>
            <a:ext cx="914400" cy="612648"/>
          </a:xfrm>
          <a:prstGeom prst="wedgeRoundRectCallout">
            <a:avLst>
              <a:gd name="adj1" fmla="val -193560"/>
              <a:gd name="adj2" fmla="val 7236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9 levels of detail.</a:t>
            </a:r>
            <a:endParaRPr lang="en-US" sz="1200" dirty="0"/>
          </a:p>
        </p:txBody>
      </p:sp>
      <p:sp>
        <p:nvSpPr>
          <p:cNvPr id="8" name="Rounded Rectangular Callout 7"/>
          <p:cNvSpPr/>
          <p:nvPr/>
        </p:nvSpPr>
        <p:spPr>
          <a:xfrm>
            <a:off x="1905000" y="2971800"/>
            <a:ext cx="914400" cy="612648"/>
          </a:xfrm>
          <a:prstGeom prst="wedgeRoundRectCallout">
            <a:avLst>
              <a:gd name="adj1" fmla="val 155200"/>
              <a:gd name="adj2" fmla="val 10814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Each level has a scale.</a:t>
            </a:r>
            <a:endParaRPr lang="en-US" sz="1200" dirty="0"/>
          </a:p>
        </p:txBody>
      </p:sp>
      <p:sp>
        <p:nvSpPr>
          <p:cNvPr id="9" name="Rounded Rectangular Callout 8"/>
          <p:cNvSpPr/>
          <p:nvPr/>
        </p:nvSpPr>
        <p:spPr>
          <a:xfrm>
            <a:off x="6248400" y="5257800"/>
            <a:ext cx="1447800" cy="612648"/>
          </a:xfrm>
          <a:prstGeom prst="wedgeRoundRectCallout">
            <a:avLst>
              <a:gd name="adj1" fmla="val -190994"/>
              <a:gd name="adj2" fmla="val -3124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Format = Mixed (Both JPEG and PNG).</a:t>
            </a:r>
            <a:endParaRPr lang="en-US" sz="1200" dirty="0"/>
          </a:p>
        </p:txBody>
      </p:sp>
      <p:sp>
        <p:nvSpPr>
          <p:cNvPr id="3" name="Rectangle 2"/>
          <p:cNvSpPr/>
          <p:nvPr/>
        </p:nvSpPr>
        <p:spPr>
          <a:xfrm>
            <a:off x="3352800" y="2289048"/>
            <a:ext cx="1524000" cy="301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05200" y="3733800"/>
            <a:ext cx="1905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352800" y="5257800"/>
            <a:ext cx="914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121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Maps</a:t>
            </a:r>
            <a:endParaRPr lang="en-US" dirty="0"/>
          </a:p>
        </p:txBody>
      </p:sp>
      <p:sp>
        <p:nvSpPr>
          <p:cNvPr id="3" name="Content Placeholder 2"/>
          <p:cNvSpPr>
            <a:spLocks noGrp="1"/>
          </p:cNvSpPr>
          <p:nvPr>
            <p:ph idx="1"/>
          </p:nvPr>
        </p:nvSpPr>
        <p:spPr/>
        <p:txBody>
          <a:bodyPr/>
          <a:lstStyle/>
          <a:p>
            <a:r>
              <a:rPr lang="en-US" dirty="0" smtClean="0"/>
              <a:t>The NAIP imagery collection:</a:t>
            </a:r>
          </a:p>
          <a:p>
            <a:pPr lvl="1"/>
            <a:r>
              <a:rPr lang="en-US" dirty="0" smtClean="0"/>
              <a:t>Entire US</a:t>
            </a:r>
          </a:p>
          <a:p>
            <a:pPr lvl="1"/>
            <a:r>
              <a:rPr lang="en-US" dirty="0"/>
              <a:t>The year is not important as not every state is collected each year</a:t>
            </a:r>
          </a:p>
          <a:p>
            <a:pPr lvl="1"/>
            <a:r>
              <a:rPr lang="en-US" dirty="0" smtClean="0"/>
              <a:t>4 band</a:t>
            </a:r>
          </a:p>
          <a:p>
            <a:pPr lvl="1"/>
            <a:r>
              <a:rPr lang="en-US" dirty="0" smtClean="0"/>
              <a:t>1 meter resolution</a:t>
            </a:r>
          </a:p>
          <a:p>
            <a:pPr lvl="1"/>
            <a:r>
              <a:rPr lang="en-US" dirty="0" smtClean="0"/>
              <a:t>35 terabytes (TB) of raw data</a:t>
            </a:r>
          </a:p>
          <a:p>
            <a:pPr lvl="2"/>
            <a:r>
              <a:rPr lang="en-US" dirty="0" smtClean="0"/>
              <a:t>1 terabyte = 1024 gigabyte</a:t>
            </a:r>
            <a:endParaRPr lang="en-US" dirty="0"/>
          </a:p>
        </p:txBody>
      </p:sp>
    </p:spTree>
    <p:extLst>
      <p:ext uri="{BB962C8B-B14F-4D97-AF65-F5344CB8AC3E}">
        <p14:creationId xmlns:p14="http://schemas.microsoft.com/office/powerpoint/2010/main" val="12034710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Maps</a:t>
            </a:r>
            <a:endParaRPr lang="en-US" dirty="0"/>
          </a:p>
        </p:txBody>
      </p:sp>
      <p:sp>
        <p:nvSpPr>
          <p:cNvPr id="3" name="Content Placeholder 2"/>
          <p:cNvSpPr>
            <a:spLocks noGrp="1"/>
          </p:cNvSpPr>
          <p:nvPr>
            <p:ph idx="1"/>
          </p:nvPr>
        </p:nvSpPr>
        <p:spPr/>
        <p:txBody>
          <a:bodyPr>
            <a:normAutofit lnSpcReduction="10000"/>
          </a:bodyPr>
          <a:lstStyle/>
          <a:p>
            <a:r>
              <a:rPr lang="en-US" dirty="0" smtClean="0"/>
              <a:t>Each increase in levels or scale (ex: 24,000 to 12,000) increases the storage by a factor of 4.</a:t>
            </a:r>
          </a:p>
          <a:p>
            <a:r>
              <a:rPr lang="en-US" dirty="0" smtClean="0"/>
              <a:t>Also increases the time to produce by 4.</a:t>
            </a:r>
          </a:p>
          <a:p>
            <a:r>
              <a:rPr lang="en-US" dirty="0" smtClean="0"/>
              <a:t>It takes 4 times longer to produce caches at 12,000 than 24,000 and takes 4 times the storage space to store tiles at 12,000 than 24,000 scale.</a:t>
            </a:r>
          </a:p>
          <a:p>
            <a:r>
              <a:rPr lang="en-US" dirty="0" smtClean="0"/>
              <a:t>Another way to describe ‘cost’.</a:t>
            </a:r>
            <a:endParaRPr lang="en-US" dirty="0"/>
          </a:p>
        </p:txBody>
      </p:sp>
    </p:spTree>
    <p:extLst>
      <p:ext uri="{BB962C8B-B14F-4D97-AF65-F5344CB8AC3E}">
        <p14:creationId xmlns:p14="http://schemas.microsoft.com/office/powerpoint/2010/main" val="15938896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Maps</a:t>
            </a:r>
            <a:endParaRPr lang="en-US" dirty="0"/>
          </a:p>
        </p:txBody>
      </p:sp>
      <p:sp>
        <p:nvSpPr>
          <p:cNvPr id="3" name="Content Placeholder 2"/>
          <p:cNvSpPr>
            <a:spLocks noGrp="1"/>
          </p:cNvSpPr>
          <p:nvPr>
            <p:ph idx="1"/>
          </p:nvPr>
        </p:nvSpPr>
        <p:spPr/>
        <p:txBody>
          <a:bodyPr/>
          <a:lstStyle/>
          <a:p>
            <a:r>
              <a:rPr lang="en-US" dirty="0" smtClean="0"/>
              <a:t>Caching allows for the data to be compressed</a:t>
            </a:r>
          </a:p>
          <a:p>
            <a:pPr lvl="1"/>
            <a:r>
              <a:rPr lang="en-US" dirty="0" smtClean="0"/>
              <a:t>35 TB to 4 TB with caching</a:t>
            </a:r>
          </a:p>
          <a:p>
            <a:r>
              <a:rPr lang="en-US" dirty="0" smtClean="0"/>
              <a:t>4 TB includes 17 levels with the final level at 1.2 meter resolution.</a:t>
            </a:r>
          </a:p>
          <a:p>
            <a:r>
              <a:rPr lang="en-US" dirty="0" smtClean="0"/>
              <a:t>However, 4 TB of NAIP + 4 TB of NAIP CIR.</a:t>
            </a:r>
          </a:p>
          <a:p>
            <a:r>
              <a:rPr lang="en-US" dirty="0" smtClean="0"/>
              <a:t>Still, 8 TB is less than 35 TB.</a:t>
            </a:r>
            <a:endParaRPr lang="en-US" dirty="0"/>
          </a:p>
        </p:txBody>
      </p:sp>
    </p:spTree>
    <p:extLst>
      <p:ext uri="{BB962C8B-B14F-4D97-AF65-F5344CB8AC3E}">
        <p14:creationId xmlns:p14="http://schemas.microsoft.com/office/powerpoint/2010/main" val="19984246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Remember All These Hosts?</a:t>
            </a:r>
            <a:endParaRPr lang="en-US" dirty="0"/>
          </a:p>
        </p:txBody>
      </p:sp>
      <p:sp>
        <p:nvSpPr>
          <p:cNvPr id="3" name="Content Placeholder 2"/>
          <p:cNvSpPr>
            <a:spLocks noGrp="1"/>
          </p:cNvSpPr>
          <p:nvPr>
            <p:ph idx="1"/>
          </p:nvPr>
        </p:nvSpPr>
        <p:spPr/>
        <p:txBody>
          <a:bodyPr>
            <a:normAutofit/>
          </a:bodyPr>
          <a:lstStyle/>
          <a:p>
            <a:r>
              <a:rPr lang="en-US" dirty="0" smtClean="0"/>
              <a:t>Instead of trying to remember all the different URLs NGMC has tried to collect all the services in one spot – </a:t>
            </a:r>
            <a:r>
              <a:rPr lang="en-US" dirty="0" err="1" smtClean="0"/>
              <a:t>GeoPortal</a:t>
            </a:r>
            <a:r>
              <a:rPr lang="en-US" dirty="0"/>
              <a:t>:</a:t>
            </a:r>
            <a:endParaRPr lang="en-US" dirty="0" smtClean="0"/>
          </a:p>
          <a:p>
            <a:pPr lvl="1"/>
            <a:r>
              <a:rPr lang="en-US" dirty="0">
                <a:hlinkClick r:id="rId2"/>
              </a:rPr>
              <a:t>http://</a:t>
            </a:r>
            <a:r>
              <a:rPr lang="en-US" dirty="0" smtClean="0">
                <a:hlinkClick r:id="rId2"/>
              </a:rPr>
              <a:t>ncgcweb.ftw.nrcs.usda.gov/geoportal/catalog/main/home.page</a:t>
            </a:r>
            <a:endParaRPr lang="en-US" dirty="0" smtClean="0"/>
          </a:p>
          <a:p>
            <a:pPr lvl="1"/>
            <a:r>
              <a:rPr lang="en-US" dirty="0" smtClean="0"/>
              <a:t>Allows searching by theme</a:t>
            </a:r>
          </a:p>
          <a:p>
            <a:r>
              <a:rPr lang="en-US" dirty="0" err="1" smtClean="0"/>
              <a:t>GeoPortal</a:t>
            </a:r>
            <a:r>
              <a:rPr lang="en-US" dirty="0" smtClean="0"/>
              <a:t> is a work in progress</a:t>
            </a:r>
          </a:p>
          <a:p>
            <a:pPr lvl="1"/>
            <a:r>
              <a:rPr lang="en-US" dirty="0" smtClean="0"/>
              <a:t>Doing more with less</a:t>
            </a:r>
            <a:endParaRPr lang="en-US" dirty="0"/>
          </a:p>
        </p:txBody>
      </p:sp>
    </p:spTree>
    <p:extLst>
      <p:ext uri="{BB962C8B-B14F-4D97-AF65-F5344CB8AC3E}">
        <p14:creationId xmlns:p14="http://schemas.microsoft.com/office/powerpoint/2010/main" val="31076334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GeoPortal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1267" y="1600200"/>
            <a:ext cx="4981466" cy="4525963"/>
          </a:xfrm>
        </p:spPr>
      </p:pic>
    </p:spTree>
    <p:extLst>
      <p:ext uri="{BB962C8B-B14F-4D97-AF65-F5344CB8AC3E}">
        <p14:creationId xmlns:p14="http://schemas.microsoft.com/office/powerpoint/2010/main" val="17732731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486" y="609600"/>
            <a:ext cx="4067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Content Placeholder 17"/>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905000" y="1600200"/>
            <a:ext cx="4953000" cy="4525963"/>
          </a:xfrm>
          <a:prstGeom prst="rect">
            <a:avLst/>
          </a:prstGeom>
        </p:spPr>
      </p:pic>
      <p:sp>
        <p:nvSpPr>
          <p:cNvPr id="16" name="Rectangle 15"/>
          <p:cNvSpPr/>
          <p:nvPr/>
        </p:nvSpPr>
        <p:spPr>
          <a:xfrm>
            <a:off x="2133600" y="2514600"/>
            <a:ext cx="1371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133600" y="2819400"/>
            <a:ext cx="1981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133600" y="3048000"/>
            <a:ext cx="1524000" cy="1905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133600" y="5562600"/>
            <a:ext cx="3505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ular Callout 20"/>
          <p:cNvSpPr/>
          <p:nvPr/>
        </p:nvSpPr>
        <p:spPr>
          <a:xfrm>
            <a:off x="5486400" y="1600200"/>
            <a:ext cx="2819400" cy="839724"/>
          </a:xfrm>
          <a:prstGeom prst="wedgeRoundRectCallout">
            <a:avLst>
              <a:gd name="adj1" fmla="val -113072"/>
              <a:gd name="adj2" fmla="val -1103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chemeClr val="tx1"/>
                </a:solidFill>
              </a:rPr>
              <a:t>The services directory allows browsing of the contents of the server and to obtain information about the services.</a:t>
            </a:r>
            <a:endParaRPr lang="en-US" dirty="0">
              <a:solidFill>
                <a:schemeClr val="tx1"/>
              </a:solidFill>
            </a:endParaRPr>
          </a:p>
        </p:txBody>
      </p:sp>
      <p:sp>
        <p:nvSpPr>
          <p:cNvPr id="22" name="Rounded Rectangular Callout 21"/>
          <p:cNvSpPr/>
          <p:nvPr/>
        </p:nvSpPr>
        <p:spPr>
          <a:xfrm>
            <a:off x="762000" y="2217638"/>
            <a:ext cx="914400" cy="612648"/>
          </a:xfrm>
          <a:prstGeom prst="wedgeRoundRectCallout">
            <a:avLst>
              <a:gd name="adj1" fmla="val 98284"/>
              <a:gd name="adj2" fmla="val 1784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Version of ArcGIS</a:t>
            </a:r>
            <a:endParaRPr lang="en-US" sz="1200" dirty="0">
              <a:latin typeface="Tahoma" pitchFamily="34" charset="0"/>
              <a:ea typeface="Tahoma" pitchFamily="34" charset="0"/>
              <a:cs typeface="Tahoma" pitchFamily="34" charset="0"/>
            </a:endParaRPr>
          </a:p>
        </p:txBody>
      </p:sp>
      <p:sp>
        <p:nvSpPr>
          <p:cNvPr id="23" name="Rounded Rectangular Callout 22"/>
          <p:cNvSpPr/>
          <p:nvPr/>
        </p:nvSpPr>
        <p:spPr>
          <a:xfrm>
            <a:off x="5257800" y="2830286"/>
            <a:ext cx="3048000" cy="612648"/>
          </a:xfrm>
          <a:prstGeom prst="wedgeRoundRectCallout">
            <a:avLst>
              <a:gd name="adj1" fmla="val -89892"/>
              <a:gd name="adj2" fmla="val -4021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A view of the geographic catalog that can be viewed in Google Earth. It is a downloadable </a:t>
            </a:r>
            <a:r>
              <a:rPr lang="en-US" sz="1200" dirty="0" err="1" smtClean="0">
                <a:latin typeface="Tahoma" pitchFamily="34" charset="0"/>
                <a:ea typeface="Tahoma" pitchFamily="34" charset="0"/>
                <a:cs typeface="Tahoma" pitchFamily="34" charset="0"/>
              </a:rPr>
              <a:t>kmz</a:t>
            </a:r>
            <a:r>
              <a:rPr lang="en-US" sz="1200" dirty="0" smtClean="0">
                <a:latin typeface="Tahoma" pitchFamily="34" charset="0"/>
                <a:ea typeface="Tahoma" pitchFamily="34" charset="0"/>
                <a:cs typeface="Tahoma" pitchFamily="34" charset="0"/>
              </a:rPr>
              <a:t> file.</a:t>
            </a:r>
            <a:endParaRPr lang="en-US" sz="1200" dirty="0">
              <a:latin typeface="Tahoma" pitchFamily="34" charset="0"/>
              <a:ea typeface="Tahoma" pitchFamily="34" charset="0"/>
              <a:cs typeface="Tahoma" pitchFamily="34" charset="0"/>
            </a:endParaRPr>
          </a:p>
        </p:txBody>
      </p:sp>
      <p:sp>
        <p:nvSpPr>
          <p:cNvPr id="24" name="Rounded Rectangular Callout 23"/>
          <p:cNvSpPr/>
          <p:nvPr/>
        </p:nvSpPr>
        <p:spPr>
          <a:xfrm>
            <a:off x="152400" y="3581400"/>
            <a:ext cx="1752600" cy="1031748"/>
          </a:xfrm>
          <a:prstGeom prst="wedgeRoundRectCallout">
            <a:avLst>
              <a:gd name="adj1" fmla="val 63639"/>
              <a:gd name="adj2" fmla="val 1326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Folders on this server containing services. Expressed as themes.</a:t>
            </a:r>
          </a:p>
          <a:p>
            <a:pPr algn="ctr"/>
            <a:r>
              <a:rPr lang="en-US" sz="1200" dirty="0" smtClean="0">
                <a:latin typeface="Tahoma" pitchFamily="34" charset="0"/>
                <a:ea typeface="Tahoma" pitchFamily="34" charset="0"/>
                <a:cs typeface="Tahoma" pitchFamily="34" charset="0"/>
              </a:rPr>
              <a:t>(Pretend F: </a:t>
            </a:r>
            <a:r>
              <a:rPr lang="en-US" sz="1200" dirty="0" err="1" smtClean="0">
                <a:latin typeface="Tahoma" pitchFamily="34" charset="0"/>
                <a:ea typeface="Tahoma" pitchFamily="34" charset="0"/>
                <a:cs typeface="Tahoma" pitchFamily="34" charset="0"/>
              </a:rPr>
              <a:t>Geodata</a:t>
            </a:r>
            <a:r>
              <a:rPr lang="en-US" sz="1200" dirty="0" smtClean="0">
                <a:latin typeface="Tahoma" pitchFamily="34" charset="0"/>
                <a:ea typeface="Tahoma" pitchFamily="34" charset="0"/>
                <a:cs typeface="Tahoma" pitchFamily="34" charset="0"/>
              </a:rPr>
              <a:t>)</a:t>
            </a:r>
            <a:endParaRPr lang="en-US" sz="1200" dirty="0">
              <a:latin typeface="Tahoma" pitchFamily="34" charset="0"/>
              <a:ea typeface="Tahoma" pitchFamily="34" charset="0"/>
              <a:cs typeface="Tahoma" pitchFamily="34" charset="0"/>
            </a:endParaRPr>
          </a:p>
        </p:txBody>
      </p:sp>
      <p:sp>
        <p:nvSpPr>
          <p:cNvPr id="25" name="Rounded Rectangular Callout 24"/>
          <p:cNvSpPr/>
          <p:nvPr/>
        </p:nvSpPr>
        <p:spPr>
          <a:xfrm>
            <a:off x="5943600" y="5116286"/>
            <a:ext cx="2362200" cy="914400"/>
          </a:xfrm>
          <a:prstGeom prst="wedgeRoundRectCallout">
            <a:avLst>
              <a:gd name="adj1" fmla="val -61386"/>
              <a:gd name="adj2" fmla="val 1130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latin typeface="Tahoma" pitchFamily="34" charset="0"/>
                <a:ea typeface="Tahoma" pitchFamily="34" charset="0"/>
                <a:cs typeface="Tahoma" pitchFamily="34" charset="0"/>
              </a:rPr>
              <a:t>Sitemap and Geo Sitemap are Google interfaces.</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9654159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GeoPortal</a:t>
            </a:r>
            <a:endParaRPr lang="en-US" dirty="0"/>
          </a:p>
        </p:txBody>
      </p:sp>
      <p:pic>
        <p:nvPicPr>
          <p:cNvPr id="4" name="Content Placehold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356564"/>
            <a:ext cx="4038600" cy="3013235"/>
          </a:xfrm>
        </p:spPr>
      </p:pic>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063883"/>
            <a:ext cx="4038600" cy="3598596"/>
          </a:xfrm>
        </p:spPr>
      </p:pic>
      <p:sp>
        <p:nvSpPr>
          <p:cNvPr id="2" name="Rectangle 1"/>
          <p:cNvSpPr/>
          <p:nvPr/>
        </p:nvSpPr>
        <p:spPr>
          <a:xfrm>
            <a:off x="990600" y="3276600"/>
            <a:ext cx="533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ular Callout 2"/>
          <p:cNvSpPr/>
          <p:nvPr/>
        </p:nvSpPr>
        <p:spPr>
          <a:xfrm>
            <a:off x="990600" y="1600200"/>
            <a:ext cx="914400" cy="612648"/>
          </a:xfrm>
          <a:prstGeom prst="wedgeRoundRectCallout">
            <a:avLst>
              <a:gd name="adj1" fmla="val -14881"/>
              <a:gd name="adj2" fmla="val 21886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Select Data Themes</a:t>
            </a:r>
            <a:endParaRPr lang="en-US" sz="1200" dirty="0"/>
          </a:p>
        </p:txBody>
      </p:sp>
      <p:sp>
        <p:nvSpPr>
          <p:cNvPr id="6" name="Rectangle 5"/>
          <p:cNvSpPr/>
          <p:nvPr/>
        </p:nvSpPr>
        <p:spPr>
          <a:xfrm>
            <a:off x="4800600" y="3505200"/>
            <a:ext cx="1371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5791200" y="1337419"/>
            <a:ext cx="1600200" cy="612648"/>
          </a:xfrm>
          <a:prstGeom prst="wedgeRoundRectCallout">
            <a:avLst>
              <a:gd name="adj1" fmla="val -56547"/>
              <a:gd name="adj2" fmla="val 29348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Select State Boundaries Map Service</a:t>
            </a:r>
            <a:endParaRPr lang="en-US" sz="1200" dirty="0"/>
          </a:p>
        </p:txBody>
      </p:sp>
    </p:spTree>
    <p:extLst>
      <p:ext uri="{BB962C8B-B14F-4D97-AF65-F5344CB8AC3E}">
        <p14:creationId xmlns:p14="http://schemas.microsoft.com/office/powerpoint/2010/main" val="11409508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GeoPortal</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1608166"/>
            <a:ext cx="4038600" cy="4510031"/>
          </a:xfrm>
        </p:spPr>
      </p:pic>
      <p:pic>
        <p:nvPicPr>
          <p:cNvPr id="9" name="Content Placeholder 8"/>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57200" y="2063883"/>
            <a:ext cx="4038600" cy="3598596"/>
          </a:xfrm>
        </p:spPr>
      </p:pic>
      <p:sp>
        <p:nvSpPr>
          <p:cNvPr id="2" name="Rectangle 1"/>
          <p:cNvSpPr/>
          <p:nvPr/>
        </p:nvSpPr>
        <p:spPr>
          <a:xfrm>
            <a:off x="685800" y="3733800"/>
            <a:ext cx="304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ular Callout 2"/>
          <p:cNvSpPr/>
          <p:nvPr/>
        </p:nvSpPr>
        <p:spPr>
          <a:xfrm>
            <a:off x="1143000" y="1371600"/>
            <a:ext cx="914400" cy="612648"/>
          </a:xfrm>
          <a:prstGeom prst="wedgeRoundRectCallout">
            <a:avLst>
              <a:gd name="adj1" fmla="val -74404"/>
              <a:gd name="adj2" fmla="val 31125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Select Open</a:t>
            </a:r>
            <a:endParaRPr lang="en-US" sz="1200" dirty="0"/>
          </a:p>
        </p:txBody>
      </p:sp>
    </p:spTree>
    <p:extLst>
      <p:ext uri="{BB962C8B-B14F-4D97-AF65-F5344CB8AC3E}">
        <p14:creationId xmlns:p14="http://schemas.microsoft.com/office/powerpoint/2010/main" val="19471740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GeoPortal</a:t>
            </a:r>
            <a:endParaRPr lang="en-US"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063883"/>
            <a:ext cx="4038600" cy="3598596"/>
          </a:xfrm>
        </p:spPr>
      </p:pic>
      <p:sp>
        <p:nvSpPr>
          <p:cNvPr id="2" name="Rectangle 1"/>
          <p:cNvSpPr/>
          <p:nvPr/>
        </p:nvSpPr>
        <p:spPr>
          <a:xfrm>
            <a:off x="914400" y="3657600"/>
            <a:ext cx="381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ular Callout 2"/>
          <p:cNvSpPr/>
          <p:nvPr/>
        </p:nvSpPr>
        <p:spPr>
          <a:xfrm>
            <a:off x="1752600" y="1447800"/>
            <a:ext cx="914400" cy="612648"/>
          </a:xfrm>
          <a:prstGeom prst="wedgeRoundRectCallout">
            <a:avLst>
              <a:gd name="adj1" fmla="val -102976"/>
              <a:gd name="adj2" fmla="val 33257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Select Preview</a:t>
            </a:r>
            <a:endParaRPr lang="en-US" sz="1200" dirty="0"/>
          </a:p>
        </p:txBody>
      </p:sp>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083526"/>
            <a:ext cx="4038600" cy="3559310"/>
          </a:xfrm>
        </p:spPr>
      </p:pic>
    </p:spTree>
    <p:extLst>
      <p:ext uri="{BB962C8B-B14F-4D97-AF65-F5344CB8AC3E}">
        <p14:creationId xmlns:p14="http://schemas.microsoft.com/office/powerpoint/2010/main" val="389248684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GeoPortal</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063883"/>
            <a:ext cx="4038600" cy="3598596"/>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608166"/>
            <a:ext cx="4038600" cy="4510031"/>
          </a:xfrm>
        </p:spPr>
      </p:pic>
      <p:sp>
        <p:nvSpPr>
          <p:cNvPr id="7" name="Rectangle 6"/>
          <p:cNvSpPr/>
          <p:nvPr/>
        </p:nvSpPr>
        <p:spPr>
          <a:xfrm>
            <a:off x="1219200" y="3657600"/>
            <a:ext cx="30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1676400" y="1447800"/>
            <a:ext cx="914400" cy="612648"/>
          </a:xfrm>
          <a:prstGeom prst="wedgeRoundRectCallout">
            <a:avLst>
              <a:gd name="adj1" fmla="val -79166"/>
              <a:gd name="adj2" fmla="val 28460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Select Details</a:t>
            </a:r>
            <a:endParaRPr lang="en-US" sz="1200" dirty="0"/>
          </a:p>
        </p:txBody>
      </p:sp>
    </p:spTree>
    <p:extLst>
      <p:ext uri="{BB962C8B-B14F-4D97-AF65-F5344CB8AC3E}">
        <p14:creationId xmlns:p14="http://schemas.microsoft.com/office/powerpoint/2010/main" val="4185833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GeoPortal</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063883"/>
            <a:ext cx="4038600" cy="3598596"/>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608166"/>
            <a:ext cx="4038600" cy="4510031"/>
          </a:xfrm>
        </p:spPr>
      </p:pic>
      <p:sp>
        <p:nvSpPr>
          <p:cNvPr id="3" name="Rectangle 2"/>
          <p:cNvSpPr/>
          <p:nvPr/>
        </p:nvSpPr>
        <p:spPr>
          <a:xfrm>
            <a:off x="1524000" y="3733800"/>
            <a:ext cx="3810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1828800" y="1371600"/>
            <a:ext cx="914400" cy="612648"/>
          </a:xfrm>
          <a:prstGeom prst="wedgeRoundRectCallout">
            <a:avLst>
              <a:gd name="adj1" fmla="val -54166"/>
              <a:gd name="adj2" fmla="val 31836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Select Metadata</a:t>
            </a:r>
            <a:endParaRPr lang="en-US" sz="1200" dirty="0"/>
          </a:p>
        </p:txBody>
      </p:sp>
    </p:spTree>
    <p:extLst>
      <p:ext uri="{BB962C8B-B14F-4D97-AF65-F5344CB8AC3E}">
        <p14:creationId xmlns:p14="http://schemas.microsoft.com/office/powerpoint/2010/main" val="25812588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API</a:t>
            </a:r>
            <a:endParaRPr lang="en-US" dirty="0"/>
          </a:p>
        </p:txBody>
      </p:sp>
      <p:sp>
        <p:nvSpPr>
          <p:cNvPr id="3" name="Content Placeholder 2"/>
          <p:cNvSpPr>
            <a:spLocks noGrp="1"/>
          </p:cNvSpPr>
          <p:nvPr>
            <p:ph idx="1"/>
          </p:nvPr>
        </p:nvSpPr>
        <p:spPr/>
        <p:txBody>
          <a:bodyPr/>
          <a:lstStyle/>
          <a:p>
            <a:r>
              <a:rPr lang="en-US" dirty="0" smtClean="0"/>
              <a:t>A web API (Application Programming Interface) is a set of HTTP requests  along with responses usually expressed in XML.</a:t>
            </a:r>
          </a:p>
          <a:p>
            <a:r>
              <a:rPr lang="en-US" dirty="0" smtClean="0"/>
              <a:t>The advantage of a web API allows for the combination of multiple services into a new application known as a </a:t>
            </a:r>
            <a:r>
              <a:rPr lang="en-US" dirty="0" err="1" smtClean="0"/>
              <a:t>mashup</a:t>
            </a:r>
            <a:r>
              <a:rPr lang="en-US" dirty="0" smtClean="0"/>
              <a:t>.</a:t>
            </a:r>
          </a:p>
          <a:p>
            <a:r>
              <a:rPr lang="en-US" dirty="0" smtClean="0"/>
              <a:t>Microsoft Silverlight is an example of an API.</a:t>
            </a:r>
            <a:endParaRPr lang="en-US" dirty="0"/>
          </a:p>
        </p:txBody>
      </p:sp>
    </p:spTree>
    <p:extLst>
      <p:ext uri="{BB962C8B-B14F-4D97-AF65-F5344CB8AC3E}">
        <p14:creationId xmlns:p14="http://schemas.microsoft.com/office/powerpoint/2010/main" val="20448539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API</a:t>
            </a:r>
            <a:endParaRPr lang="en-US" dirty="0"/>
          </a:p>
        </p:txBody>
      </p:sp>
      <p:sp>
        <p:nvSpPr>
          <p:cNvPr id="3" name="Content Placeholder 2"/>
          <p:cNvSpPr>
            <a:spLocks noGrp="1"/>
          </p:cNvSpPr>
          <p:nvPr>
            <p:ph idx="1"/>
          </p:nvPr>
        </p:nvSpPr>
        <p:spPr/>
        <p:txBody>
          <a:bodyPr/>
          <a:lstStyle/>
          <a:p>
            <a:r>
              <a:rPr lang="en-US" dirty="0" smtClean="0"/>
              <a:t>Very quick to stand-up.</a:t>
            </a:r>
          </a:p>
          <a:p>
            <a:r>
              <a:rPr lang="en-US" dirty="0" smtClean="0"/>
              <a:t>NGMC uses Silverlight to supply imagery for disaster areas.</a:t>
            </a:r>
          </a:p>
          <a:p>
            <a:r>
              <a:rPr lang="en-US" dirty="0" smtClean="0"/>
              <a:t>In 2011 Hurricane Irene, Mississippi and Missouri River Flooding.</a:t>
            </a:r>
          </a:p>
          <a:p>
            <a:r>
              <a:rPr lang="en-US" dirty="0" smtClean="0"/>
              <a:t>The services will be turned off eventually.</a:t>
            </a:r>
          </a:p>
          <a:p>
            <a:r>
              <a:rPr lang="en-US" i="1" dirty="0" smtClean="0"/>
              <a:t>Only </a:t>
            </a:r>
            <a:r>
              <a:rPr lang="en-US" dirty="0" smtClean="0"/>
              <a:t>available within the USDA network.</a:t>
            </a:r>
            <a:endParaRPr lang="en-US" i="1" dirty="0"/>
          </a:p>
        </p:txBody>
      </p:sp>
    </p:spTree>
    <p:extLst>
      <p:ext uri="{BB962C8B-B14F-4D97-AF65-F5344CB8AC3E}">
        <p14:creationId xmlns:p14="http://schemas.microsoft.com/office/powerpoint/2010/main" val="5932943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Missouri River Disaster Service</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47538" y="1600200"/>
            <a:ext cx="4048923" cy="4525963"/>
          </a:xfrm>
        </p:spPr>
      </p:pic>
    </p:spTree>
    <p:extLst>
      <p:ext uri="{BB962C8B-B14F-4D97-AF65-F5344CB8AC3E}">
        <p14:creationId xmlns:p14="http://schemas.microsoft.com/office/powerpoint/2010/main" val="1456301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Missouri River Disaster Service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2275" y="2086769"/>
            <a:ext cx="3219450" cy="3552825"/>
          </a:xfrm>
        </p:spPr>
      </p:pic>
      <p:sp>
        <p:nvSpPr>
          <p:cNvPr id="7" name="Rounded Rectangular Callout 6"/>
          <p:cNvSpPr/>
          <p:nvPr/>
        </p:nvSpPr>
        <p:spPr>
          <a:xfrm>
            <a:off x="1981200" y="2281327"/>
            <a:ext cx="914400" cy="612648"/>
          </a:xfrm>
          <a:prstGeom prst="wedgeRoundRectCallout">
            <a:avLst>
              <a:gd name="adj1" fmla="val 78341"/>
              <a:gd name="adj2" fmla="val 1686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Check for Visible</a:t>
            </a:r>
            <a:endParaRPr lang="en-US" sz="1200" dirty="0"/>
          </a:p>
        </p:txBody>
      </p:sp>
      <p:sp>
        <p:nvSpPr>
          <p:cNvPr id="8" name="Rounded Rectangular Callout 7"/>
          <p:cNvSpPr/>
          <p:nvPr/>
        </p:nvSpPr>
        <p:spPr>
          <a:xfrm>
            <a:off x="1676400" y="3657600"/>
            <a:ext cx="1143000" cy="612648"/>
          </a:xfrm>
          <a:prstGeom prst="wedgeRoundRectCallout">
            <a:avLst>
              <a:gd name="adj1" fmla="val 139828"/>
              <a:gd name="adj2" fmla="val -2014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Transparency Slider</a:t>
            </a:r>
            <a:endParaRPr lang="en-US" sz="1200" dirty="0"/>
          </a:p>
        </p:txBody>
      </p:sp>
      <p:sp>
        <p:nvSpPr>
          <p:cNvPr id="9" name="Rounded Rectangular Callout 8"/>
          <p:cNvSpPr/>
          <p:nvPr/>
        </p:nvSpPr>
        <p:spPr>
          <a:xfrm>
            <a:off x="6505339" y="3020392"/>
            <a:ext cx="914400" cy="943532"/>
          </a:xfrm>
          <a:prstGeom prst="wedgeRoundRectCallout">
            <a:avLst>
              <a:gd name="adj1" fmla="val -207610"/>
              <a:gd name="adj2" fmla="val 3475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Imagery on different dates</a:t>
            </a:r>
            <a:endParaRPr lang="en-US" sz="1200" dirty="0"/>
          </a:p>
        </p:txBody>
      </p:sp>
    </p:spTree>
    <p:extLst>
      <p:ext uri="{BB962C8B-B14F-4D97-AF65-F5344CB8AC3E}">
        <p14:creationId xmlns:p14="http://schemas.microsoft.com/office/powerpoint/2010/main" val="33964953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Missouri River Disaster Service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66775" y="2086769"/>
            <a:ext cx="3219450" cy="3552825"/>
          </a:xfrm>
        </p:spPr>
      </p:pic>
      <p:pic>
        <p:nvPicPr>
          <p:cNvPr id="4" name="Content Placeholder 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781133" y="1600200"/>
            <a:ext cx="1772734" cy="4525963"/>
          </a:xfrm>
        </p:spPr>
      </p:pic>
      <p:sp>
        <p:nvSpPr>
          <p:cNvPr id="7" name="Rounded Rectangular Callout 6"/>
          <p:cNvSpPr/>
          <p:nvPr/>
        </p:nvSpPr>
        <p:spPr>
          <a:xfrm>
            <a:off x="4876800" y="2057400"/>
            <a:ext cx="914400" cy="1222248"/>
          </a:xfrm>
          <a:prstGeom prst="wedgeRoundRectCallout">
            <a:avLst>
              <a:gd name="adj1" fmla="val 81548"/>
              <a:gd name="adj2" fmla="val 7496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A list of all the layers in the service</a:t>
            </a:r>
            <a:endParaRPr lang="en-US" sz="1200" dirty="0"/>
          </a:p>
        </p:txBody>
      </p:sp>
    </p:spTree>
    <p:extLst>
      <p:ext uri="{BB962C8B-B14F-4D97-AF65-F5344CB8AC3E}">
        <p14:creationId xmlns:p14="http://schemas.microsoft.com/office/powerpoint/2010/main" val="31790425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and SOAP Interfaces</a:t>
            </a:r>
            <a:endParaRPr lang="en-US" dirty="0"/>
          </a:p>
        </p:txBody>
      </p:sp>
      <p:sp>
        <p:nvSpPr>
          <p:cNvPr id="3" name="Content Placeholder 2"/>
          <p:cNvSpPr>
            <a:spLocks noGrp="1"/>
          </p:cNvSpPr>
          <p:nvPr>
            <p:ph idx="1"/>
          </p:nvPr>
        </p:nvSpPr>
        <p:spPr/>
        <p:txBody>
          <a:bodyPr/>
          <a:lstStyle/>
          <a:p>
            <a:endParaRPr lang="en-US" dirty="0" smtClean="0"/>
          </a:p>
          <a:p>
            <a:pPr marL="0" indent="0">
              <a:buNone/>
            </a:pPr>
            <a:endParaRPr lang="en-US" dirty="0" smtClean="0"/>
          </a:p>
          <a:p>
            <a:endParaRPr lang="en-US" dirty="0"/>
          </a:p>
          <a:p>
            <a:r>
              <a:rPr lang="en-US" dirty="0" smtClean="0"/>
              <a:t>These </a:t>
            </a:r>
            <a:r>
              <a:rPr lang="en-US" dirty="0"/>
              <a:t>are both protocols for exchanging information </a:t>
            </a:r>
            <a:r>
              <a:rPr lang="en-US" dirty="0" smtClean="0"/>
              <a:t>through </a:t>
            </a:r>
            <a:r>
              <a:rPr lang="en-US" dirty="0"/>
              <a:t>web services over a computer network.</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905000"/>
            <a:ext cx="4838700" cy="866775"/>
          </a:xfrm>
          <a:prstGeom prst="rect">
            <a:avLst/>
          </a:prstGeom>
        </p:spPr>
      </p:pic>
      <p:sp>
        <p:nvSpPr>
          <p:cNvPr id="5" name="Rectangle 4"/>
          <p:cNvSpPr/>
          <p:nvPr/>
        </p:nvSpPr>
        <p:spPr>
          <a:xfrm>
            <a:off x="3733800" y="2209800"/>
            <a:ext cx="990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6597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Coming for Services</a:t>
            </a:r>
            <a:endParaRPr lang="en-US" dirty="0"/>
          </a:p>
        </p:txBody>
      </p:sp>
      <p:sp>
        <p:nvSpPr>
          <p:cNvPr id="3" name="Content Placeholder 2"/>
          <p:cNvSpPr>
            <a:spLocks noGrp="1"/>
          </p:cNvSpPr>
          <p:nvPr>
            <p:ph idx="1"/>
          </p:nvPr>
        </p:nvSpPr>
        <p:spPr/>
        <p:txBody>
          <a:bodyPr/>
          <a:lstStyle/>
          <a:p>
            <a:r>
              <a:rPr lang="en-US" dirty="0" smtClean="0"/>
              <a:t>Elevation (</a:t>
            </a:r>
            <a:r>
              <a:rPr lang="en-US" dirty="0" err="1" smtClean="0"/>
              <a:t>LiDAR</a:t>
            </a:r>
            <a:r>
              <a:rPr lang="en-US" dirty="0" smtClean="0"/>
              <a:t>) Services</a:t>
            </a:r>
          </a:p>
          <a:p>
            <a:pPr lvl="1"/>
            <a:r>
              <a:rPr lang="en-US" dirty="0" smtClean="0"/>
              <a:t>6 TB of data and growing daily</a:t>
            </a:r>
          </a:p>
          <a:p>
            <a:r>
              <a:rPr lang="en-US" dirty="0" smtClean="0"/>
              <a:t>Do it yourself, publish your own web service </a:t>
            </a:r>
          </a:p>
          <a:p>
            <a:pPr lvl="1"/>
            <a:r>
              <a:rPr lang="en-US" dirty="0" smtClean="0"/>
              <a:t>We hope – doing more with less</a:t>
            </a:r>
            <a:endParaRPr lang="en-US" dirty="0"/>
          </a:p>
        </p:txBody>
      </p:sp>
    </p:spTree>
    <p:extLst>
      <p:ext uri="{BB962C8B-B14F-4D97-AF65-F5344CB8AC3E}">
        <p14:creationId xmlns:p14="http://schemas.microsoft.com/office/powerpoint/2010/main" val="17772679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 for the Services</a:t>
            </a:r>
            <a:endParaRPr lang="en-US" dirty="0"/>
          </a:p>
        </p:txBody>
      </p:sp>
      <p:sp>
        <p:nvSpPr>
          <p:cNvPr id="3" name="Content Placeholder 2"/>
          <p:cNvSpPr>
            <a:spLocks noGrp="1"/>
          </p:cNvSpPr>
          <p:nvPr>
            <p:ph idx="1"/>
          </p:nvPr>
        </p:nvSpPr>
        <p:spPr/>
        <p:txBody>
          <a:bodyPr/>
          <a:lstStyle/>
          <a:p>
            <a:r>
              <a:rPr lang="en-US" dirty="0" smtClean="0"/>
              <a:t>The services are currently hosted at NGMC.</a:t>
            </a:r>
          </a:p>
          <a:p>
            <a:r>
              <a:rPr lang="en-US" dirty="0" smtClean="0"/>
              <a:t>All the services will move within the next year.</a:t>
            </a:r>
          </a:p>
          <a:p>
            <a:r>
              <a:rPr lang="en-US" dirty="0" smtClean="0"/>
              <a:t>Yes, the URLs will change and there isn’t any way to prevent that.</a:t>
            </a:r>
          </a:p>
          <a:p>
            <a:r>
              <a:rPr lang="en-US" dirty="0" smtClean="0"/>
              <a:t>Why?</a:t>
            </a:r>
          </a:p>
        </p:txBody>
      </p:sp>
    </p:spTree>
    <p:extLst>
      <p:ext uri="{BB962C8B-B14F-4D97-AF65-F5344CB8AC3E}">
        <p14:creationId xmlns:p14="http://schemas.microsoft.com/office/powerpoint/2010/main" val="7737984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Federal Data Center Consolidation </a:t>
            </a:r>
            <a:endParaRPr lang="en-US" dirty="0"/>
          </a:p>
        </p:txBody>
      </p:sp>
      <p:sp>
        <p:nvSpPr>
          <p:cNvPr id="3" name="Content Placeholder 2"/>
          <p:cNvSpPr>
            <a:spLocks noGrp="1"/>
          </p:cNvSpPr>
          <p:nvPr>
            <p:ph idx="1"/>
          </p:nvPr>
        </p:nvSpPr>
        <p:spPr/>
        <p:txBody>
          <a:bodyPr>
            <a:normAutofit fontScale="85000" lnSpcReduction="20000"/>
          </a:bodyPr>
          <a:lstStyle/>
          <a:p>
            <a:r>
              <a:rPr lang="en-US" dirty="0"/>
              <a:t>Fort Worth data center is scheduled to close at the end of 2013 fiscal </a:t>
            </a:r>
            <a:r>
              <a:rPr lang="en-US" dirty="0" smtClean="0"/>
              <a:t>year:</a:t>
            </a:r>
          </a:p>
          <a:p>
            <a:pPr lvl="1"/>
            <a:r>
              <a:rPr lang="en-US" dirty="0" smtClean="0"/>
              <a:t>This is not the same as the National Geospatial Management Center</a:t>
            </a:r>
          </a:p>
          <a:p>
            <a:pPr lvl="1"/>
            <a:r>
              <a:rPr lang="en-US" dirty="0" smtClean="0"/>
              <a:t>The Fort Worth office is not closing</a:t>
            </a:r>
          </a:p>
          <a:p>
            <a:pPr lvl="1"/>
            <a:r>
              <a:rPr lang="en-US" dirty="0" smtClean="0"/>
              <a:t>Only the data center (hardware, software, services) are closing</a:t>
            </a:r>
          </a:p>
          <a:p>
            <a:r>
              <a:rPr lang="en-US" dirty="0" smtClean="0"/>
              <a:t>For more information about the Federal Government Data Center Consolidation Initiative visit</a:t>
            </a:r>
            <a:endParaRPr lang="en-US" dirty="0" smtClean="0">
              <a:hlinkClick r:id="rId2"/>
            </a:endParaRPr>
          </a:p>
          <a:p>
            <a:pPr lvl="1"/>
            <a:r>
              <a:rPr lang="en-US" dirty="0" smtClean="0">
                <a:hlinkClick r:id="rId2"/>
              </a:rPr>
              <a:t>https://explore.data.gov/Federal-Government-Finances-and-Employment/Federal-Data-Center-Consolidation-Initiative-FDCCI/d5wm-4c37</a:t>
            </a:r>
            <a:r>
              <a:rPr lang="en-US" dirty="0" smtClean="0"/>
              <a:t>?</a:t>
            </a:r>
          </a:p>
        </p:txBody>
      </p:sp>
    </p:spTree>
    <p:extLst>
      <p:ext uri="{BB962C8B-B14F-4D97-AF65-F5344CB8AC3E}">
        <p14:creationId xmlns:p14="http://schemas.microsoft.com/office/powerpoint/2010/main" val="7332855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 are the Web Services Moving to?</a:t>
            </a:r>
            <a:endParaRPr lang="en-US" dirty="0"/>
          </a:p>
        </p:txBody>
      </p:sp>
      <p:sp>
        <p:nvSpPr>
          <p:cNvPr id="3" name="Content Placeholder 2"/>
          <p:cNvSpPr>
            <a:spLocks noGrp="1"/>
          </p:cNvSpPr>
          <p:nvPr>
            <p:ph idx="1"/>
          </p:nvPr>
        </p:nvSpPr>
        <p:spPr/>
        <p:txBody>
          <a:bodyPr/>
          <a:lstStyle/>
          <a:p>
            <a:r>
              <a:rPr lang="en-US" dirty="0" smtClean="0"/>
              <a:t>Most likely the National Information Technology Center (NITC) in Kansas City.</a:t>
            </a:r>
          </a:p>
          <a:p>
            <a:r>
              <a:rPr lang="en-US" dirty="0">
                <a:hlinkClick r:id="rId2"/>
              </a:rPr>
              <a:t>http://</a:t>
            </a:r>
            <a:r>
              <a:rPr lang="en-US" dirty="0" smtClean="0">
                <a:hlinkClick r:id="rId2"/>
              </a:rPr>
              <a:t>www.ocio.usda.gov/nitc/index.html</a:t>
            </a:r>
            <a:endParaRPr lang="en-US" dirty="0" smtClean="0"/>
          </a:p>
          <a:p>
            <a:r>
              <a:rPr lang="en-US" dirty="0" smtClean="0"/>
              <a:t>Why here and not somewhere commercial?</a:t>
            </a:r>
          </a:p>
          <a:p>
            <a:r>
              <a:rPr lang="en-US" dirty="0" smtClean="0"/>
              <a:t>The answer to that is FISMA.</a:t>
            </a:r>
          </a:p>
        </p:txBody>
      </p:sp>
    </p:spTree>
    <p:extLst>
      <p:ext uri="{BB962C8B-B14F-4D97-AF65-F5344CB8AC3E}">
        <p14:creationId xmlns:p14="http://schemas.microsoft.com/office/powerpoint/2010/main" val="10633196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FISMA</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Federal Information Security Management Act of 2002 (FISMA).</a:t>
            </a:r>
          </a:p>
          <a:p>
            <a:r>
              <a:rPr lang="en-US" dirty="0" smtClean="0"/>
              <a:t>Recognizes the importance of information security.</a:t>
            </a:r>
          </a:p>
          <a:p>
            <a:r>
              <a:rPr lang="en-US" dirty="0" smtClean="0"/>
              <a:t>“Requires </a:t>
            </a:r>
            <a:r>
              <a:rPr lang="en-US" i="1" dirty="0" smtClean="0"/>
              <a:t>each</a:t>
            </a:r>
            <a:r>
              <a:rPr lang="en-US" dirty="0" smtClean="0"/>
              <a:t> federal agency to develop, document, and implement an agency-wide program to provide information security  for the information and information systems that support the operations as assets of the agency, including those provided or managed by another agency, contractor, or other source.”</a:t>
            </a:r>
            <a:endParaRPr lang="en-US" dirty="0"/>
          </a:p>
        </p:txBody>
      </p:sp>
    </p:spTree>
    <p:extLst>
      <p:ext uri="{BB962C8B-B14F-4D97-AF65-F5344CB8AC3E}">
        <p14:creationId xmlns:p14="http://schemas.microsoft.com/office/powerpoint/2010/main" val="291081885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FISMA</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Defines 3 levels of </a:t>
            </a:r>
            <a:r>
              <a:rPr lang="en-US" i="1" dirty="0" smtClean="0"/>
              <a:t>potential</a:t>
            </a:r>
            <a:r>
              <a:rPr lang="en-US" dirty="0" smtClean="0"/>
              <a:t> </a:t>
            </a:r>
            <a:r>
              <a:rPr lang="en-US" i="1" dirty="0" smtClean="0"/>
              <a:t>impact </a:t>
            </a:r>
            <a:r>
              <a:rPr lang="en-US" dirty="0" smtClean="0"/>
              <a:t>on organizations or individuals should there be a breach of security.</a:t>
            </a:r>
            <a:endParaRPr lang="en-US" i="1" dirty="0" smtClean="0"/>
          </a:p>
          <a:p>
            <a:r>
              <a:rPr lang="en-US" dirty="0" smtClean="0"/>
              <a:t>The impact levels are low</a:t>
            </a:r>
            <a:r>
              <a:rPr lang="en-US" dirty="0"/>
              <a:t>, </a:t>
            </a:r>
            <a:r>
              <a:rPr lang="en-US" dirty="0" smtClean="0"/>
              <a:t>moderate and high.</a:t>
            </a:r>
          </a:p>
          <a:p>
            <a:r>
              <a:rPr lang="en-US" dirty="0" smtClean="0"/>
              <a:t>OCIO must make a determination of the impact level of your data.</a:t>
            </a:r>
          </a:p>
          <a:p>
            <a:r>
              <a:rPr lang="en-US" dirty="0" smtClean="0"/>
              <a:t>The storage solution provider must have matching certification</a:t>
            </a:r>
          </a:p>
          <a:p>
            <a:pPr lvl="1"/>
            <a:r>
              <a:rPr lang="en-US" dirty="0" smtClean="0"/>
              <a:t>If the data have moderate potential impact the storage provider must be FISMA moderate certified</a:t>
            </a:r>
            <a:endParaRPr lang="en-US" dirty="0"/>
          </a:p>
          <a:p>
            <a:endParaRPr lang="en-US" dirty="0"/>
          </a:p>
        </p:txBody>
      </p:sp>
    </p:spTree>
    <p:extLst>
      <p:ext uri="{BB962C8B-B14F-4D97-AF65-F5344CB8AC3E}">
        <p14:creationId xmlns:p14="http://schemas.microsoft.com/office/powerpoint/2010/main" val="25474043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FISMA</a:t>
            </a:r>
            <a:endParaRPr lang="en-US" dirty="0"/>
          </a:p>
        </p:txBody>
      </p:sp>
      <p:sp>
        <p:nvSpPr>
          <p:cNvPr id="3" name="Content Placeholder 2"/>
          <p:cNvSpPr>
            <a:spLocks noGrp="1"/>
          </p:cNvSpPr>
          <p:nvPr>
            <p:ph idx="1"/>
          </p:nvPr>
        </p:nvSpPr>
        <p:spPr/>
        <p:txBody>
          <a:bodyPr/>
          <a:lstStyle/>
          <a:p>
            <a:r>
              <a:rPr lang="en-US" dirty="0" smtClean="0"/>
              <a:t>OMB requires government data to be stored at a FISMA certified location</a:t>
            </a:r>
          </a:p>
          <a:p>
            <a:pPr lvl="1"/>
            <a:r>
              <a:rPr lang="en-US" dirty="0" smtClean="0"/>
              <a:t>It’s called Authority to Operate (ATO)</a:t>
            </a:r>
          </a:p>
          <a:p>
            <a:r>
              <a:rPr lang="en-US" dirty="0" smtClean="0"/>
              <a:t>Currently only 3 FISMA certified locations:</a:t>
            </a:r>
          </a:p>
          <a:p>
            <a:pPr lvl="1"/>
            <a:r>
              <a:rPr lang="en-US" dirty="0" smtClean="0"/>
              <a:t>NITC in Kansas City</a:t>
            </a:r>
          </a:p>
          <a:p>
            <a:pPr lvl="1"/>
            <a:r>
              <a:rPr lang="en-US" dirty="0" smtClean="0"/>
              <a:t>NFC in New Orleans</a:t>
            </a:r>
          </a:p>
          <a:p>
            <a:pPr lvl="1"/>
            <a:r>
              <a:rPr lang="en-US" dirty="0" smtClean="0"/>
              <a:t>NASA (I’m not sure where)</a:t>
            </a:r>
          </a:p>
          <a:p>
            <a:pPr lvl="1"/>
            <a:endParaRPr lang="en-US" dirty="0"/>
          </a:p>
        </p:txBody>
      </p:sp>
    </p:spTree>
    <p:extLst>
      <p:ext uri="{BB962C8B-B14F-4D97-AF65-F5344CB8AC3E}">
        <p14:creationId xmlns:p14="http://schemas.microsoft.com/office/powerpoint/2010/main" val="327247395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FISMA</a:t>
            </a:r>
            <a:endParaRPr lang="en-US" dirty="0"/>
          </a:p>
        </p:txBody>
      </p:sp>
      <p:sp>
        <p:nvSpPr>
          <p:cNvPr id="3" name="Content Placeholder 2"/>
          <p:cNvSpPr>
            <a:spLocks noGrp="1"/>
          </p:cNvSpPr>
          <p:nvPr>
            <p:ph idx="1"/>
          </p:nvPr>
        </p:nvSpPr>
        <p:spPr/>
        <p:txBody>
          <a:bodyPr>
            <a:normAutofit lnSpcReduction="10000"/>
          </a:bodyPr>
          <a:lstStyle/>
          <a:p>
            <a:r>
              <a:rPr lang="en-US" dirty="0" smtClean="0"/>
              <a:t>The law requires </a:t>
            </a:r>
            <a:r>
              <a:rPr lang="en-US" i="1" dirty="0" smtClean="0"/>
              <a:t>each </a:t>
            </a:r>
            <a:r>
              <a:rPr lang="en-US" dirty="0" smtClean="0"/>
              <a:t>federal agency to develop, document…</a:t>
            </a:r>
          </a:p>
          <a:p>
            <a:r>
              <a:rPr lang="en-US" dirty="0" smtClean="0"/>
              <a:t>Yes, Amazon and Google cloud services may be FISMA certified, but for what Agency?</a:t>
            </a:r>
          </a:p>
          <a:p>
            <a:r>
              <a:rPr lang="en-US" dirty="0" smtClean="0"/>
              <a:t>Amazon had FISMA certification, but for only one Agency and only on one application.</a:t>
            </a:r>
          </a:p>
          <a:p>
            <a:r>
              <a:rPr lang="en-US" dirty="0" smtClean="0"/>
              <a:t>The certification has since expired.</a:t>
            </a:r>
            <a:endParaRPr lang="en-US" dirty="0"/>
          </a:p>
        </p:txBody>
      </p:sp>
    </p:spTree>
    <p:extLst>
      <p:ext uri="{BB962C8B-B14F-4D97-AF65-F5344CB8AC3E}">
        <p14:creationId xmlns:p14="http://schemas.microsoft.com/office/powerpoint/2010/main" val="36226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FISMA</a:t>
            </a:r>
            <a:endParaRPr lang="en-US" dirty="0"/>
          </a:p>
        </p:txBody>
      </p:sp>
      <p:sp>
        <p:nvSpPr>
          <p:cNvPr id="3" name="Content Placeholder 2"/>
          <p:cNvSpPr>
            <a:spLocks noGrp="1"/>
          </p:cNvSpPr>
          <p:nvPr>
            <p:ph idx="1"/>
          </p:nvPr>
        </p:nvSpPr>
        <p:spPr/>
        <p:txBody>
          <a:bodyPr/>
          <a:lstStyle/>
          <a:p>
            <a:r>
              <a:rPr lang="en-US" dirty="0" smtClean="0"/>
              <a:t>Unfortunately, we cannot make commercial solutions become FISMA certified.</a:t>
            </a:r>
          </a:p>
          <a:p>
            <a:r>
              <a:rPr lang="en-US" dirty="0" smtClean="0"/>
              <a:t>It may not be in their business model to jump through all the government hoops.</a:t>
            </a:r>
            <a:endParaRPr lang="en-US" dirty="0"/>
          </a:p>
        </p:txBody>
      </p:sp>
    </p:spTree>
    <p:extLst>
      <p:ext uri="{BB962C8B-B14F-4D97-AF65-F5344CB8AC3E}">
        <p14:creationId xmlns:p14="http://schemas.microsoft.com/office/powerpoint/2010/main" val="325260783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FedRAMP</a:t>
            </a:r>
            <a:endParaRPr lang="en-US" dirty="0"/>
          </a:p>
        </p:txBody>
      </p:sp>
      <p:sp>
        <p:nvSpPr>
          <p:cNvPr id="3" name="Content Placeholder 2"/>
          <p:cNvSpPr>
            <a:spLocks noGrp="1"/>
          </p:cNvSpPr>
          <p:nvPr>
            <p:ph idx="1"/>
          </p:nvPr>
        </p:nvSpPr>
        <p:spPr/>
        <p:txBody>
          <a:bodyPr>
            <a:normAutofit lnSpcReduction="10000"/>
          </a:bodyPr>
          <a:lstStyle/>
          <a:p>
            <a:r>
              <a:rPr lang="en-US" dirty="0" smtClean="0"/>
              <a:t>Federal </a:t>
            </a:r>
            <a:r>
              <a:rPr lang="en-US" dirty="0"/>
              <a:t>Risk and </a:t>
            </a:r>
            <a:r>
              <a:rPr lang="en-US" dirty="0" smtClean="0"/>
              <a:t>Authorization </a:t>
            </a:r>
            <a:r>
              <a:rPr lang="en-US" dirty="0"/>
              <a:t>Management Program is a government-wide program that provides a standardized approach to security assessment, authorization, and continuous monitoring for cloud products and services</a:t>
            </a:r>
            <a:r>
              <a:rPr lang="en-US" dirty="0" smtClean="0"/>
              <a:t>.</a:t>
            </a:r>
          </a:p>
          <a:p>
            <a:r>
              <a:rPr lang="en-US" dirty="0" smtClean="0"/>
              <a:t>Trying to get away from </a:t>
            </a:r>
            <a:r>
              <a:rPr lang="en-US" i="1" dirty="0" smtClean="0"/>
              <a:t>each</a:t>
            </a:r>
            <a:r>
              <a:rPr lang="en-US" dirty="0" smtClean="0"/>
              <a:t> Agency shall…</a:t>
            </a:r>
          </a:p>
          <a:p>
            <a:r>
              <a:rPr lang="en-US" dirty="0" smtClean="0"/>
              <a:t>Making progress, but slowly.</a:t>
            </a:r>
          </a:p>
          <a:p>
            <a:endParaRPr lang="en-US" dirty="0"/>
          </a:p>
          <a:p>
            <a:endParaRPr lang="en-US" dirty="0"/>
          </a:p>
        </p:txBody>
      </p:sp>
    </p:spTree>
    <p:extLst>
      <p:ext uri="{BB962C8B-B14F-4D97-AF65-F5344CB8AC3E}">
        <p14:creationId xmlns:p14="http://schemas.microsoft.com/office/powerpoint/2010/main" val="1655394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2903</TotalTime>
  <Words>3342</Words>
  <Application>Microsoft Office PowerPoint</Application>
  <PresentationFormat>On-screen Show (4:3)</PresentationFormat>
  <Paragraphs>477</Paragraphs>
  <Slides>109</Slides>
  <Notes>3</Notes>
  <HiddenSlides>0</HiddenSlides>
  <MMClips>0</MMClips>
  <ScaleCrop>false</ScaleCrop>
  <HeadingPairs>
    <vt:vector size="4" baseType="variant">
      <vt:variant>
        <vt:lpstr>Theme</vt:lpstr>
      </vt:variant>
      <vt:variant>
        <vt:i4>1</vt:i4>
      </vt:variant>
      <vt:variant>
        <vt:lpstr>Slide Titles</vt:lpstr>
      </vt:variant>
      <vt:variant>
        <vt:i4>109</vt:i4>
      </vt:variant>
    </vt:vector>
  </HeadingPairs>
  <TitlesOfParts>
    <vt:vector size="110" baseType="lpstr">
      <vt:lpstr>Office Theme</vt:lpstr>
      <vt:lpstr>Web Services</vt:lpstr>
      <vt:lpstr>Webinar Presenter</vt:lpstr>
      <vt:lpstr>Questions?</vt:lpstr>
      <vt:lpstr>What exactly is a Web Service?</vt:lpstr>
      <vt:lpstr>URL</vt:lpstr>
      <vt:lpstr>NAIP CIR</vt:lpstr>
      <vt:lpstr>About the URL</vt:lpstr>
      <vt:lpstr>PowerPoint Presentation</vt:lpstr>
      <vt:lpstr>REST and SOAP Interfaces</vt:lpstr>
      <vt:lpstr>SOAP</vt:lpstr>
      <vt:lpstr>REST</vt:lpstr>
      <vt:lpstr>Just for Fun</vt:lpstr>
      <vt:lpstr>Web Services</vt:lpstr>
      <vt:lpstr>Geospatial Web Services</vt:lpstr>
      <vt:lpstr>Web Map Service</vt:lpstr>
      <vt:lpstr>Folders</vt:lpstr>
      <vt:lpstr>Folders</vt:lpstr>
      <vt:lpstr>Naming Convention</vt:lpstr>
      <vt:lpstr>Folders</vt:lpstr>
      <vt:lpstr>Folders</vt:lpstr>
      <vt:lpstr>Government_units/sca_a_us</vt:lpstr>
      <vt:lpstr>Government_units/sca_a_us</vt:lpstr>
      <vt:lpstr>SCA Layer</vt:lpstr>
      <vt:lpstr>SCA Layer</vt:lpstr>
      <vt:lpstr>What We Know about the SCA Layer</vt:lpstr>
      <vt:lpstr>sca_a_us Layer</vt:lpstr>
      <vt:lpstr>Adding the Service to ArcCatalog</vt:lpstr>
      <vt:lpstr>Adding the Service to ArcCatalog</vt:lpstr>
      <vt:lpstr>Adding the Service to ArcCatalog</vt:lpstr>
      <vt:lpstr>Comparison</vt:lpstr>
      <vt:lpstr>Adding the Data to ArcMap</vt:lpstr>
      <vt:lpstr>Adding the Data to ArcMap</vt:lpstr>
      <vt:lpstr>Adding the Data to ArcMap</vt:lpstr>
      <vt:lpstr>Adding the Data to ArcMap</vt:lpstr>
      <vt:lpstr>Supported Operations</vt:lpstr>
      <vt:lpstr>Downloading Data</vt:lpstr>
      <vt:lpstr>Other Data in the Services</vt:lpstr>
      <vt:lpstr>Generalized Maps</vt:lpstr>
      <vt:lpstr>Generalized Maps</vt:lpstr>
      <vt:lpstr>Geoprocessing Service</vt:lpstr>
      <vt:lpstr>Geoprocessing Service</vt:lpstr>
      <vt:lpstr>Geoprocessing Service</vt:lpstr>
      <vt:lpstr>Geoprocessing Task</vt:lpstr>
      <vt:lpstr>Geoprocessing Task</vt:lpstr>
      <vt:lpstr>Add the Geoprocessing Service</vt:lpstr>
      <vt:lpstr>Add the Geoprocessing Service</vt:lpstr>
      <vt:lpstr>Add the Geoprocessing Service</vt:lpstr>
      <vt:lpstr>Add the Geoprocessing Service</vt:lpstr>
      <vt:lpstr>Geometry Service</vt:lpstr>
      <vt:lpstr>Other Web Services</vt:lpstr>
      <vt:lpstr>Hosts</vt:lpstr>
      <vt:lpstr>Other Hosts</vt:lpstr>
      <vt:lpstr>Services</vt:lpstr>
      <vt:lpstr>Other Hosts and Services</vt:lpstr>
      <vt:lpstr>Image Services</vt:lpstr>
      <vt:lpstr>Map vs. Image Service</vt:lpstr>
      <vt:lpstr>Image Service</vt:lpstr>
      <vt:lpstr>Image Server Plugin</vt:lpstr>
      <vt:lpstr>Adding the Plugin to ArcMap 10</vt:lpstr>
      <vt:lpstr>Adding the Plugin to ArcMap 10</vt:lpstr>
      <vt:lpstr>Adding Image Service Data to ArcMap</vt:lpstr>
      <vt:lpstr>Adding Image Service Data to ArcMap</vt:lpstr>
      <vt:lpstr>Adding Image Service Data to ArcMap</vt:lpstr>
      <vt:lpstr>Map vs. Image Service</vt:lpstr>
      <vt:lpstr>Image vs. Map Service</vt:lpstr>
      <vt:lpstr>Image vs. Map Service</vt:lpstr>
      <vt:lpstr>Image vs. Map Service</vt:lpstr>
      <vt:lpstr>What’s Coming</vt:lpstr>
      <vt:lpstr>Caching Service</vt:lpstr>
      <vt:lpstr>Caching Service</vt:lpstr>
      <vt:lpstr>Levels of Caching</vt:lpstr>
      <vt:lpstr>Cached Maps</vt:lpstr>
      <vt:lpstr>Cached Maps</vt:lpstr>
      <vt:lpstr>Cached Maps</vt:lpstr>
      <vt:lpstr>Cached Maps</vt:lpstr>
      <vt:lpstr>Cached Maps</vt:lpstr>
      <vt:lpstr>Cached Maps</vt:lpstr>
      <vt:lpstr>How Do We Remember All These Hosts?</vt:lpstr>
      <vt:lpstr>GeoPortal</vt:lpstr>
      <vt:lpstr>GeoPortal</vt:lpstr>
      <vt:lpstr>GeoPortal</vt:lpstr>
      <vt:lpstr>GeoPortal</vt:lpstr>
      <vt:lpstr>GeoPortal</vt:lpstr>
      <vt:lpstr>GeoPortal</vt:lpstr>
      <vt:lpstr>Web API</vt:lpstr>
      <vt:lpstr>Web API</vt:lpstr>
      <vt:lpstr>Missouri River Disaster Service</vt:lpstr>
      <vt:lpstr>Missouri River Disaster Service</vt:lpstr>
      <vt:lpstr>Missouri River Disaster Service</vt:lpstr>
      <vt:lpstr>What’s Coming for Services</vt:lpstr>
      <vt:lpstr>Future Plans for the Services</vt:lpstr>
      <vt:lpstr>Federal Data Center Consolidation </vt:lpstr>
      <vt:lpstr>Where are the Web Services Moving to?</vt:lpstr>
      <vt:lpstr>FISMA</vt:lpstr>
      <vt:lpstr>FISMA</vt:lpstr>
      <vt:lpstr>FISMA</vt:lpstr>
      <vt:lpstr>FISMA</vt:lpstr>
      <vt:lpstr>FISMA</vt:lpstr>
      <vt:lpstr>FedRAMP</vt:lpstr>
      <vt:lpstr>What is a Cloud?</vt:lpstr>
      <vt:lpstr>Cloud Services</vt:lpstr>
      <vt:lpstr>An Exercise</vt:lpstr>
      <vt:lpstr>An Exercise</vt:lpstr>
      <vt:lpstr>Make a Map from Services</vt:lpstr>
      <vt:lpstr>Make a Map from Services</vt:lpstr>
      <vt:lpstr>Make a Map from Services</vt:lpstr>
      <vt:lpstr>Make A Map from Services</vt:lpstr>
      <vt:lpstr>Make A Map from Services</vt:lpstr>
      <vt:lpstr>Got Questions?</vt:lpstr>
    </vt:vector>
  </TitlesOfParts>
  <Company>USDA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Services</dc:title>
  <dc:creator>Jennifer Sweet</dc:creator>
  <cp:lastModifiedBy>McVey, Shawn - NRCS, Lincoln, NE</cp:lastModifiedBy>
  <cp:revision>230</cp:revision>
  <cp:lastPrinted>2012-09-27T15:14:33Z</cp:lastPrinted>
  <dcterms:created xsi:type="dcterms:W3CDTF">2012-09-21T13:59:25Z</dcterms:created>
  <dcterms:modified xsi:type="dcterms:W3CDTF">2012-09-27T17:25:27Z</dcterms:modified>
</cp:coreProperties>
</file>